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321" r:id="rId2"/>
    <p:sldId id="504" r:id="rId3"/>
    <p:sldId id="505" r:id="rId4"/>
    <p:sldId id="519" r:id="rId5"/>
    <p:sldId id="507" r:id="rId6"/>
    <p:sldId id="508" r:id="rId7"/>
    <p:sldId id="509" r:id="rId8"/>
    <p:sldId id="510" r:id="rId9"/>
    <p:sldId id="511" r:id="rId10"/>
    <p:sldId id="538" r:id="rId11"/>
    <p:sldId id="539" r:id="rId12"/>
    <p:sldId id="514" r:id="rId13"/>
    <p:sldId id="515" r:id="rId14"/>
    <p:sldId id="540" r:id="rId15"/>
    <p:sldId id="564" r:id="rId16"/>
    <p:sldId id="554" r:id="rId17"/>
    <p:sldId id="555" r:id="rId18"/>
    <p:sldId id="556" r:id="rId19"/>
    <p:sldId id="557" r:id="rId20"/>
    <p:sldId id="561" r:id="rId21"/>
    <p:sldId id="553" r:id="rId22"/>
    <p:sldId id="543" r:id="rId23"/>
    <p:sldId id="531" r:id="rId24"/>
    <p:sldId id="524" r:id="rId25"/>
    <p:sldId id="535" r:id="rId26"/>
    <p:sldId id="536" r:id="rId27"/>
    <p:sldId id="549" r:id="rId28"/>
    <p:sldId id="544" r:id="rId29"/>
    <p:sldId id="526" r:id="rId30"/>
    <p:sldId id="545" r:id="rId31"/>
    <p:sldId id="528" r:id="rId3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B8EB"/>
    <a:srgbClr val="122956"/>
    <a:srgbClr val="2A5DC4"/>
    <a:srgbClr val="00BC00"/>
    <a:srgbClr val="D5FFD5"/>
    <a:srgbClr val="B3C7EF"/>
    <a:srgbClr val="704316"/>
    <a:srgbClr val="008E00"/>
    <a:srgbClr val="00B800"/>
    <a:srgbClr val="3167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B4B71-9140-4B38-8FE9-F08556C51C98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C1B91-1108-473C-9275-6CAD8333A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606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F33C5A0-49AD-4456-B170-B4454905C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39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94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94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926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94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 userDrawn="1"/>
        </p:nvSpPr>
        <p:spPr bwMode="auto">
          <a:xfrm>
            <a:off x="457200" y="457200"/>
            <a:ext cx="8272463" cy="59864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" name="Picture 9" descr="stanfor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025" y="5257800"/>
            <a:ext cx="614363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698625"/>
          </a:xfrm>
        </p:spPr>
        <p:txBody>
          <a:bodyPr/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0"/>
            <a:ext cx="6400800" cy="1219200"/>
          </a:xfrm>
        </p:spPr>
        <p:txBody>
          <a:bodyPr/>
          <a:lstStyle>
            <a:lvl1pPr marL="0" indent="0" algn="ctr">
              <a:spcBef>
                <a:spcPct val="0"/>
              </a:spcBef>
              <a:buFont typeface="Arial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70331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3, 2013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BF7A2FB-5E63-4F6B-AD89-DAD0D43D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76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3, 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3D21A300-A8DA-4985-B9D1-877729195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91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3, 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69EA510-711E-4808-BDFF-EEB70A6ECC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022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buClr>
                <a:schemeClr val="tx2"/>
              </a:buClr>
              <a:defRPr/>
            </a:lvl1pPr>
            <a:lvl2pPr>
              <a:spcBef>
                <a:spcPts val="600"/>
              </a:spcBef>
              <a:buClr>
                <a:schemeClr val="tx2"/>
              </a:buClr>
              <a:defRPr/>
            </a:lvl2pPr>
            <a:lvl3pPr>
              <a:spcBef>
                <a:spcPts val="400"/>
              </a:spcBef>
              <a:buClr>
                <a:schemeClr val="tx2"/>
              </a:buClr>
              <a:defRPr/>
            </a:lvl3pPr>
            <a:lvl4pPr>
              <a:spcBef>
                <a:spcPts val="300"/>
              </a:spcBef>
              <a:buClr>
                <a:schemeClr val="tx2"/>
              </a:buClr>
              <a:defRPr/>
            </a:lvl4pPr>
            <a:lvl5pPr>
              <a:spcBef>
                <a:spcPts val="300"/>
              </a:spcBef>
              <a:buClr>
                <a:schemeClr val="tx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 bwMode="auto">
          <a:xfrm>
            <a:off x="457200" y="914400"/>
            <a:ext cx="82296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858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0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3, 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CBA6D86-DBBA-4E58-B0C7-18EC35491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9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906963"/>
          </a:xfrm>
        </p:spPr>
        <p:txBody>
          <a:bodyPr/>
          <a:lstStyle>
            <a:lvl1pPr>
              <a:buClr>
                <a:schemeClr val="tx2"/>
              </a:buClr>
              <a:defRPr sz="2200"/>
            </a:lvl1pPr>
            <a:lvl2pPr>
              <a:buClr>
                <a:schemeClr val="tx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06963"/>
          </a:xfrm>
        </p:spPr>
        <p:txBody>
          <a:bodyPr/>
          <a:lstStyle>
            <a:lvl1pPr>
              <a:buClr>
                <a:schemeClr val="tx2"/>
              </a:buClr>
              <a:defRPr sz="2200"/>
            </a:lvl1pPr>
            <a:lvl2pPr>
              <a:buClr>
                <a:schemeClr val="tx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3, 2013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1659D765-7126-4B95-ADF3-403BFECAA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50800" cap="flat">
            <a:solidFill>
              <a:schemeClr val="tx2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2120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3, 2013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F191DFC-BCA0-443D-B994-97C841DC0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373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3, 2013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B45DFE7-D7AD-4ECD-A9C8-CA1FF5BAF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83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3, 2013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4FA54A8-AC05-4E51-97BF-0AE6FFDEE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9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3, 2013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E048402-9490-480C-B493-607B1E845A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9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246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March 3, 2013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324600"/>
            <a:ext cx="3429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E2162002-2512-45FD-82AF-2FE8F2E91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72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90000"/>
        <a:buFont typeface="Arial" charset="0"/>
        <a:buChar char="●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Arial" charset="0"/>
        <a:buChar char="●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Arial" charset="0"/>
        <a:buChar char="●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Arial" charset="0"/>
        <a:buChar char="●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Arial" charset="0"/>
        <a:buChar char="●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Arial" charset="0"/>
        <a:buChar char="●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Arial" charset="0"/>
        <a:buChar char="●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Raft: A Consensus Algorithm</a:t>
            </a:r>
            <a:br>
              <a:rPr lang="en-US" dirty="0" smtClean="0"/>
            </a:br>
            <a:r>
              <a:rPr lang="en-US" dirty="0" smtClean="0"/>
              <a:t>for Replicated Logs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52500" y="3429000"/>
            <a:ext cx="7239000" cy="1600200"/>
          </a:xfrm>
        </p:spPr>
        <p:txBody>
          <a:bodyPr/>
          <a:lstStyle/>
          <a:p>
            <a:pPr eaLnBrk="1" hangingPunct="1"/>
            <a:r>
              <a:rPr lang="en-US" sz="2200" dirty="0" smtClean="0"/>
              <a:t>Diego Ongaro and John Ousterhout</a:t>
            </a:r>
            <a:endParaRPr lang="en-US" sz="2200" dirty="0" smtClean="0">
              <a:cs typeface="Arial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2200" dirty="0" smtClean="0"/>
              <a:t>Stanford University</a:t>
            </a:r>
          </a:p>
          <a:p>
            <a:pPr eaLnBrk="1" hangingPunct="1"/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199"/>
          </a:xfrm>
        </p:spPr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Safety</a:t>
            </a:r>
            <a:r>
              <a:rPr lang="en-US" dirty="0" smtClean="0"/>
              <a:t>:  allow at most one winner per term</a:t>
            </a:r>
          </a:p>
          <a:p>
            <a:pPr lvl="1"/>
            <a:r>
              <a:rPr lang="en-US" dirty="0" smtClean="0"/>
              <a:t>Each server gives out only one vote per term (persist on disk)</a:t>
            </a:r>
          </a:p>
          <a:p>
            <a:pPr lvl="1"/>
            <a:r>
              <a:rPr lang="en-US" dirty="0" smtClean="0"/>
              <a:t>Two different candidates can’t accumulate majorities in same term</a:t>
            </a:r>
          </a:p>
          <a:p>
            <a:endParaRPr lang="en-US" dirty="0" smtClean="0">
              <a:solidFill>
                <a:schemeClr val="accent4"/>
              </a:solidFill>
            </a:endParaRPr>
          </a:p>
          <a:p>
            <a:endParaRPr lang="en-US" dirty="0">
              <a:solidFill>
                <a:schemeClr val="accent4"/>
              </a:solidFill>
            </a:endParaRPr>
          </a:p>
          <a:p>
            <a:pPr>
              <a:spcBef>
                <a:spcPts val="2400"/>
              </a:spcBef>
            </a:pPr>
            <a:r>
              <a:rPr lang="en-US" dirty="0" err="1" smtClean="0">
                <a:solidFill>
                  <a:schemeClr val="accent4"/>
                </a:solidFill>
              </a:rPr>
              <a:t>Liveness</a:t>
            </a:r>
            <a:r>
              <a:rPr lang="en-US" dirty="0" smtClean="0"/>
              <a:t>: some candidate must eventually win</a:t>
            </a:r>
          </a:p>
          <a:p>
            <a:pPr lvl="1"/>
            <a:r>
              <a:rPr lang="en-US" dirty="0" smtClean="0"/>
              <a:t>Choose election timeouts randomly in [T, 2T]</a:t>
            </a:r>
          </a:p>
          <a:p>
            <a:pPr lvl="1"/>
            <a:r>
              <a:rPr lang="en-US" dirty="0" smtClean="0"/>
              <a:t>One server usually times out and wins election before others wake up</a:t>
            </a:r>
          </a:p>
          <a:p>
            <a:pPr lvl="1"/>
            <a:r>
              <a:rPr lang="en-US" dirty="0" smtClean="0"/>
              <a:t>Works well if T &gt;&gt; broadcast time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Elections, cont’d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819400" y="2971800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8" name="Rounded Rectangle 7"/>
          <p:cNvSpPr/>
          <p:nvPr/>
        </p:nvSpPr>
        <p:spPr>
          <a:xfrm>
            <a:off x="3581400" y="2971800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9" name="Rounded Rectangle 8"/>
          <p:cNvSpPr/>
          <p:nvPr/>
        </p:nvSpPr>
        <p:spPr>
          <a:xfrm>
            <a:off x="4343400" y="2971800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10" name="Rounded Rectangle 9"/>
          <p:cNvSpPr/>
          <p:nvPr/>
        </p:nvSpPr>
        <p:spPr>
          <a:xfrm>
            <a:off x="5105400" y="2971800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11" name="Rounded Rectangle 10"/>
          <p:cNvSpPr/>
          <p:nvPr/>
        </p:nvSpPr>
        <p:spPr>
          <a:xfrm>
            <a:off x="5867400" y="2971800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12" name="TextBox 11"/>
          <p:cNvSpPr txBox="1"/>
          <p:nvPr/>
        </p:nvSpPr>
        <p:spPr>
          <a:xfrm>
            <a:off x="4038600" y="35168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Servers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400800" y="28956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Voted for candidate A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66800" y="28956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4316"/>
                </a:solidFill>
              </a:rPr>
              <a:t>B can’t also get majority</a:t>
            </a:r>
            <a:endParaRPr lang="en-US" dirty="0">
              <a:solidFill>
                <a:srgbClr val="704316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267200" y="2895600"/>
            <a:ext cx="2133600" cy="6096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2743200" y="2895600"/>
            <a:ext cx="1371600" cy="609600"/>
          </a:xfrm>
          <a:prstGeom prst="roundRect">
            <a:avLst/>
          </a:prstGeom>
          <a:noFill/>
          <a:ln>
            <a:solidFill>
              <a:srgbClr val="704316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15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876800"/>
            <a:ext cx="8229600" cy="14478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 smtClean="0"/>
              <a:t>Log entry = index, term, command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Log stored on stable storage (disk); survives crashes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Entry </a:t>
            </a:r>
            <a:r>
              <a:rPr lang="en-US" sz="2000" dirty="0" smtClean="0">
                <a:solidFill>
                  <a:schemeClr val="accent4"/>
                </a:solidFill>
              </a:rPr>
              <a:t>committed</a:t>
            </a:r>
            <a:r>
              <a:rPr lang="en-US" sz="2000" dirty="0" smtClean="0"/>
              <a:t> if known to be stored on majority of servers</a:t>
            </a:r>
          </a:p>
          <a:p>
            <a:pPr lvl="1">
              <a:spcBef>
                <a:spcPts val="300"/>
              </a:spcBef>
            </a:pPr>
            <a:r>
              <a:rPr lang="en-US" sz="1600" dirty="0" smtClean="0"/>
              <a:t>Durable, will eventually be executed by state machines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 Structure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14478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add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1828800" y="1066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286000" y="1066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743200" y="1066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200400" y="1066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657600" y="1066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191000" y="1066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724400" y="1066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257800" y="1066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3657600" y="14478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err="1" smtClean="0"/>
              <a:t>jmp</a:t>
            </a:r>
            <a:endParaRPr lang="en-US" sz="1600" dirty="0"/>
          </a:p>
        </p:txBody>
      </p:sp>
      <p:sp>
        <p:nvSpPr>
          <p:cNvPr id="55" name="Rectangle 54"/>
          <p:cNvSpPr/>
          <p:nvPr/>
        </p:nvSpPr>
        <p:spPr>
          <a:xfrm>
            <a:off x="2286000" y="14478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err="1" smtClean="0"/>
              <a:t>cmp</a:t>
            </a:r>
            <a:endParaRPr lang="en-US" sz="1600" dirty="0"/>
          </a:p>
        </p:txBody>
      </p:sp>
      <p:sp>
        <p:nvSpPr>
          <p:cNvPr id="56" name="Rectangle 55"/>
          <p:cNvSpPr/>
          <p:nvPr/>
        </p:nvSpPr>
        <p:spPr>
          <a:xfrm>
            <a:off x="2743200" y="14478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ret</a:t>
            </a:r>
            <a:endParaRPr lang="en-US" sz="1600" dirty="0"/>
          </a:p>
        </p:txBody>
      </p:sp>
      <p:sp>
        <p:nvSpPr>
          <p:cNvPr id="57" name="Rectangle 56"/>
          <p:cNvSpPr/>
          <p:nvPr/>
        </p:nvSpPr>
        <p:spPr>
          <a:xfrm>
            <a:off x="3200400" y="14478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 smtClean="0"/>
              <a:t>mov</a:t>
            </a:r>
            <a:endParaRPr lang="en-US" sz="1600" dirty="0"/>
          </a:p>
        </p:txBody>
      </p:sp>
      <p:sp>
        <p:nvSpPr>
          <p:cNvPr id="59" name="Rectangle 58"/>
          <p:cNvSpPr/>
          <p:nvPr/>
        </p:nvSpPr>
        <p:spPr>
          <a:xfrm>
            <a:off x="4191000" y="14478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smtClean="0"/>
              <a:t>div</a:t>
            </a:r>
            <a:endParaRPr lang="en-US" sz="1600" dirty="0"/>
          </a:p>
        </p:txBody>
      </p:sp>
      <p:sp>
        <p:nvSpPr>
          <p:cNvPr id="60" name="Rectangle 59"/>
          <p:cNvSpPr/>
          <p:nvPr/>
        </p:nvSpPr>
        <p:spPr>
          <a:xfrm>
            <a:off x="4724400" y="14478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err="1" smtClean="0"/>
              <a:t>shl</a:t>
            </a:r>
            <a:endParaRPr lang="en-US" sz="1600" dirty="0"/>
          </a:p>
        </p:txBody>
      </p:sp>
      <p:sp>
        <p:nvSpPr>
          <p:cNvPr id="61" name="Rectangle 60"/>
          <p:cNvSpPr/>
          <p:nvPr/>
        </p:nvSpPr>
        <p:spPr>
          <a:xfrm>
            <a:off x="5257800" y="14478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smtClean="0"/>
              <a:t>sub</a:t>
            </a:r>
            <a:endParaRPr lang="en-US" sz="1600" dirty="0"/>
          </a:p>
        </p:txBody>
      </p:sp>
      <p:sp>
        <p:nvSpPr>
          <p:cNvPr id="62" name="Rectangle 61"/>
          <p:cNvSpPr/>
          <p:nvPr/>
        </p:nvSpPr>
        <p:spPr>
          <a:xfrm>
            <a:off x="1828800" y="20574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add</a:t>
            </a:r>
            <a:endParaRPr lang="en-US" sz="1600" dirty="0"/>
          </a:p>
        </p:txBody>
      </p:sp>
      <p:sp>
        <p:nvSpPr>
          <p:cNvPr id="63" name="Rectangle 62"/>
          <p:cNvSpPr/>
          <p:nvPr/>
        </p:nvSpPr>
        <p:spPr>
          <a:xfrm>
            <a:off x="3657600" y="20574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err="1" smtClean="0"/>
              <a:t>jmp</a:t>
            </a:r>
            <a:endParaRPr lang="en-US" sz="1600" dirty="0"/>
          </a:p>
        </p:txBody>
      </p:sp>
      <p:sp>
        <p:nvSpPr>
          <p:cNvPr id="64" name="Rectangle 63"/>
          <p:cNvSpPr/>
          <p:nvPr/>
        </p:nvSpPr>
        <p:spPr>
          <a:xfrm>
            <a:off x="2286000" y="20574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err="1" smtClean="0"/>
              <a:t>cmp</a:t>
            </a:r>
            <a:endParaRPr lang="en-US" sz="1600" dirty="0"/>
          </a:p>
        </p:txBody>
      </p:sp>
      <p:sp>
        <p:nvSpPr>
          <p:cNvPr id="65" name="Rectangle 64"/>
          <p:cNvSpPr/>
          <p:nvPr/>
        </p:nvSpPr>
        <p:spPr>
          <a:xfrm>
            <a:off x="2743200" y="20574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ret</a:t>
            </a:r>
            <a:endParaRPr lang="en-US" sz="1600" dirty="0"/>
          </a:p>
        </p:txBody>
      </p:sp>
      <p:sp>
        <p:nvSpPr>
          <p:cNvPr id="66" name="Rectangle 65"/>
          <p:cNvSpPr/>
          <p:nvPr/>
        </p:nvSpPr>
        <p:spPr>
          <a:xfrm>
            <a:off x="3200400" y="20574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 smtClean="0"/>
              <a:t>mov</a:t>
            </a:r>
            <a:endParaRPr lang="en-US" sz="1600" dirty="0"/>
          </a:p>
        </p:txBody>
      </p:sp>
      <p:sp>
        <p:nvSpPr>
          <p:cNvPr id="70" name="Rectangle 69"/>
          <p:cNvSpPr/>
          <p:nvPr/>
        </p:nvSpPr>
        <p:spPr>
          <a:xfrm>
            <a:off x="1828800" y="26670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add</a:t>
            </a:r>
            <a:endParaRPr lang="en-US" sz="1600" dirty="0"/>
          </a:p>
        </p:txBody>
      </p:sp>
      <p:sp>
        <p:nvSpPr>
          <p:cNvPr id="71" name="Rectangle 70"/>
          <p:cNvSpPr/>
          <p:nvPr/>
        </p:nvSpPr>
        <p:spPr>
          <a:xfrm>
            <a:off x="3657600" y="26670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err="1" smtClean="0"/>
              <a:t>jmp</a:t>
            </a:r>
            <a:endParaRPr lang="en-US" sz="1600" dirty="0"/>
          </a:p>
        </p:txBody>
      </p:sp>
      <p:sp>
        <p:nvSpPr>
          <p:cNvPr id="72" name="Rectangle 71"/>
          <p:cNvSpPr/>
          <p:nvPr/>
        </p:nvSpPr>
        <p:spPr>
          <a:xfrm>
            <a:off x="2286000" y="26670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err="1" smtClean="0"/>
              <a:t>cmp</a:t>
            </a:r>
            <a:endParaRPr lang="en-US" sz="1600" dirty="0"/>
          </a:p>
        </p:txBody>
      </p:sp>
      <p:sp>
        <p:nvSpPr>
          <p:cNvPr id="73" name="Rectangle 72"/>
          <p:cNvSpPr/>
          <p:nvPr/>
        </p:nvSpPr>
        <p:spPr>
          <a:xfrm>
            <a:off x="2743200" y="26670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ret</a:t>
            </a:r>
            <a:endParaRPr lang="en-US" sz="1600" dirty="0"/>
          </a:p>
        </p:txBody>
      </p:sp>
      <p:sp>
        <p:nvSpPr>
          <p:cNvPr id="74" name="Rectangle 73"/>
          <p:cNvSpPr/>
          <p:nvPr/>
        </p:nvSpPr>
        <p:spPr>
          <a:xfrm>
            <a:off x="3200400" y="26670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 smtClean="0"/>
              <a:t>mov</a:t>
            </a:r>
            <a:endParaRPr lang="en-US" sz="1600" dirty="0"/>
          </a:p>
        </p:txBody>
      </p:sp>
      <p:sp>
        <p:nvSpPr>
          <p:cNvPr id="75" name="Rectangle 74"/>
          <p:cNvSpPr/>
          <p:nvPr/>
        </p:nvSpPr>
        <p:spPr>
          <a:xfrm>
            <a:off x="4191000" y="26670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smtClean="0"/>
              <a:t>div</a:t>
            </a:r>
            <a:endParaRPr lang="en-US" sz="1600" dirty="0"/>
          </a:p>
        </p:txBody>
      </p:sp>
      <p:sp>
        <p:nvSpPr>
          <p:cNvPr id="76" name="Rectangle 75"/>
          <p:cNvSpPr/>
          <p:nvPr/>
        </p:nvSpPr>
        <p:spPr>
          <a:xfrm>
            <a:off x="4724400" y="26670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err="1" smtClean="0"/>
              <a:t>shl</a:t>
            </a:r>
            <a:endParaRPr lang="en-US" sz="1600" dirty="0"/>
          </a:p>
        </p:txBody>
      </p:sp>
      <p:sp>
        <p:nvSpPr>
          <p:cNvPr id="77" name="Rectangle 76"/>
          <p:cNvSpPr/>
          <p:nvPr/>
        </p:nvSpPr>
        <p:spPr>
          <a:xfrm>
            <a:off x="5257800" y="26670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smtClean="0"/>
              <a:t>sub</a:t>
            </a:r>
            <a:endParaRPr lang="en-US" sz="1600" dirty="0"/>
          </a:p>
        </p:txBody>
      </p:sp>
      <p:sp>
        <p:nvSpPr>
          <p:cNvPr id="78" name="Rectangle 77"/>
          <p:cNvSpPr/>
          <p:nvPr/>
        </p:nvSpPr>
        <p:spPr>
          <a:xfrm>
            <a:off x="1828800" y="32766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add</a:t>
            </a:r>
            <a:endParaRPr lang="en-US" sz="1600" dirty="0"/>
          </a:p>
        </p:txBody>
      </p:sp>
      <p:sp>
        <p:nvSpPr>
          <p:cNvPr id="80" name="Rectangle 79"/>
          <p:cNvSpPr/>
          <p:nvPr/>
        </p:nvSpPr>
        <p:spPr>
          <a:xfrm>
            <a:off x="2286000" y="32766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err="1" smtClean="0"/>
              <a:t>cmp</a:t>
            </a:r>
            <a:endParaRPr lang="en-US" sz="1600" dirty="0"/>
          </a:p>
        </p:txBody>
      </p:sp>
      <p:sp>
        <p:nvSpPr>
          <p:cNvPr id="86" name="Rectangle 85"/>
          <p:cNvSpPr/>
          <p:nvPr/>
        </p:nvSpPr>
        <p:spPr>
          <a:xfrm>
            <a:off x="1828800" y="38862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add</a:t>
            </a:r>
            <a:endParaRPr lang="en-US" sz="1600" dirty="0"/>
          </a:p>
        </p:txBody>
      </p:sp>
      <p:sp>
        <p:nvSpPr>
          <p:cNvPr id="87" name="Rectangle 86"/>
          <p:cNvSpPr/>
          <p:nvPr/>
        </p:nvSpPr>
        <p:spPr>
          <a:xfrm>
            <a:off x="3657600" y="38862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err="1" smtClean="0"/>
              <a:t>jmp</a:t>
            </a:r>
            <a:endParaRPr lang="en-US" sz="1600" dirty="0"/>
          </a:p>
        </p:txBody>
      </p:sp>
      <p:sp>
        <p:nvSpPr>
          <p:cNvPr id="88" name="Rectangle 87"/>
          <p:cNvSpPr/>
          <p:nvPr/>
        </p:nvSpPr>
        <p:spPr>
          <a:xfrm>
            <a:off x="2286000" y="38862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err="1" smtClean="0"/>
              <a:t>cmp</a:t>
            </a:r>
            <a:endParaRPr lang="en-US" sz="1600" dirty="0"/>
          </a:p>
        </p:txBody>
      </p:sp>
      <p:sp>
        <p:nvSpPr>
          <p:cNvPr id="89" name="Rectangle 88"/>
          <p:cNvSpPr/>
          <p:nvPr/>
        </p:nvSpPr>
        <p:spPr>
          <a:xfrm>
            <a:off x="2743200" y="38862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ret</a:t>
            </a:r>
            <a:endParaRPr lang="en-US" sz="1600" dirty="0"/>
          </a:p>
        </p:txBody>
      </p:sp>
      <p:sp>
        <p:nvSpPr>
          <p:cNvPr id="90" name="Rectangle 89"/>
          <p:cNvSpPr/>
          <p:nvPr/>
        </p:nvSpPr>
        <p:spPr>
          <a:xfrm>
            <a:off x="3200400" y="38862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 smtClean="0"/>
              <a:t>mov</a:t>
            </a:r>
            <a:endParaRPr lang="en-US" sz="1600" dirty="0"/>
          </a:p>
        </p:txBody>
      </p:sp>
      <p:sp>
        <p:nvSpPr>
          <p:cNvPr id="91" name="Rectangle 90"/>
          <p:cNvSpPr/>
          <p:nvPr/>
        </p:nvSpPr>
        <p:spPr>
          <a:xfrm>
            <a:off x="4191000" y="38862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smtClean="0"/>
              <a:t>div</a:t>
            </a:r>
            <a:endParaRPr lang="en-US" sz="1600" dirty="0"/>
          </a:p>
        </p:txBody>
      </p:sp>
      <p:sp>
        <p:nvSpPr>
          <p:cNvPr id="92" name="Rectangle 91"/>
          <p:cNvSpPr/>
          <p:nvPr/>
        </p:nvSpPr>
        <p:spPr>
          <a:xfrm>
            <a:off x="4724400" y="38862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err="1" smtClean="0"/>
              <a:t>shl</a:t>
            </a:r>
            <a:endParaRPr lang="en-US" sz="1600" dirty="0"/>
          </a:p>
        </p:txBody>
      </p:sp>
      <p:sp>
        <p:nvSpPr>
          <p:cNvPr id="94" name="TextBox 93"/>
          <p:cNvSpPr txBox="1"/>
          <p:nvPr/>
        </p:nvSpPr>
        <p:spPr>
          <a:xfrm>
            <a:off x="6553200" y="1522512"/>
            <a:ext cx="71333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leader</a:t>
            </a:r>
            <a:endParaRPr lang="en-US" sz="2000" dirty="0"/>
          </a:p>
        </p:txBody>
      </p:sp>
      <p:sp>
        <p:nvSpPr>
          <p:cNvPr id="95" name="TextBox 94"/>
          <p:cNvSpPr txBox="1"/>
          <p:nvPr/>
        </p:nvSpPr>
        <p:spPr>
          <a:xfrm>
            <a:off x="6553200" y="1086050"/>
            <a:ext cx="1027525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log index</a:t>
            </a:r>
            <a:endParaRPr lang="en-US" sz="2000" dirty="0"/>
          </a:p>
        </p:txBody>
      </p:sp>
      <p:sp>
        <p:nvSpPr>
          <p:cNvPr id="96" name="TextBox 95"/>
          <p:cNvSpPr txBox="1"/>
          <p:nvPr/>
        </p:nvSpPr>
        <p:spPr>
          <a:xfrm>
            <a:off x="6553200" y="3084612"/>
            <a:ext cx="1013099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followers</a:t>
            </a:r>
            <a:endParaRPr lang="en-US" sz="2000" dirty="0"/>
          </a:p>
        </p:txBody>
      </p:sp>
      <p:sp>
        <p:nvSpPr>
          <p:cNvPr id="97" name="Right Brace 96"/>
          <p:cNvSpPr/>
          <p:nvPr/>
        </p:nvSpPr>
        <p:spPr>
          <a:xfrm>
            <a:off x="6096000" y="2057400"/>
            <a:ext cx="228600" cy="2362200"/>
          </a:xfrm>
          <a:prstGeom prst="rightBrace">
            <a:avLst>
              <a:gd name="adj1" fmla="val 37205"/>
              <a:gd name="adj2" fmla="val 50000"/>
            </a:avLst>
          </a:prstGeom>
          <a:ln w="19050" cap="rnd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9" name="Straight Connector 98"/>
          <p:cNvCxnSpPr/>
          <p:nvPr/>
        </p:nvCxnSpPr>
        <p:spPr>
          <a:xfrm>
            <a:off x="1828800" y="4419600"/>
            <a:ext cx="0" cy="228600"/>
          </a:xfrm>
          <a:prstGeom prst="line">
            <a:avLst/>
          </a:prstGeom>
          <a:ln w="28575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257800" y="4419600"/>
            <a:ext cx="0" cy="228600"/>
          </a:xfrm>
          <a:prstGeom prst="line">
            <a:avLst/>
          </a:prstGeom>
          <a:ln w="28575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828800" y="4533900"/>
            <a:ext cx="3429000" cy="0"/>
          </a:xfrm>
          <a:prstGeom prst="line">
            <a:avLst/>
          </a:prstGeom>
          <a:ln w="28575" cap="rnd">
            <a:solidFill>
              <a:schemeClr val="accent4"/>
            </a:solidFill>
            <a:headEnd type="triangle" w="med" len="lg"/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6553200" y="4340423"/>
            <a:ext cx="202138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>
                <a:solidFill>
                  <a:schemeClr val="accent4"/>
                </a:solidFill>
              </a:rPr>
              <a:t>committed entries</a:t>
            </a:r>
            <a:endParaRPr lang="en-US" sz="2000" dirty="0">
              <a:solidFill>
                <a:schemeClr val="accent4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784042" y="1143000"/>
            <a:ext cx="51135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term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70092" y="1865123"/>
            <a:ext cx="112530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command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109" name="Freeform 108"/>
          <p:cNvSpPr/>
          <p:nvPr/>
        </p:nvSpPr>
        <p:spPr>
          <a:xfrm>
            <a:off x="1376413" y="1318653"/>
            <a:ext cx="375385" cy="240640"/>
          </a:xfrm>
          <a:custGeom>
            <a:avLst/>
            <a:gdLst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8 h 240640"/>
              <a:gd name="connsiteX1" fmla="*/ 375385 w 375385"/>
              <a:gd name="connsiteY1" fmla="*/ 240640 h 240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5385" h="240640">
                <a:moveTo>
                  <a:pt x="0" y="8"/>
                </a:moveTo>
                <a:cubicBezTo>
                  <a:pt x="363353" y="-1597"/>
                  <a:pt x="-33689" y="237432"/>
                  <a:pt x="375385" y="240640"/>
                </a:cubicBezTo>
              </a:path>
            </a:pathLst>
          </a:cu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Freeform 109"/>
          <p:cNvSpPr/>
          <p:nvPr/>
        </p:nvSpPr>
        <p:spPr>
          <a:xfrm flipV="1">
            <a:off x="1371600" y="1778260"/>
            <a:ext cx="375385" cy="240640"/>
          </a:xfrm>
          <a:custGeom>
            <a:avLst/>
            <a:gdLst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8 h 240640"/>
              <a:gd name="connsiteX1" fmla="*/ 375385 w 375385"/>
              <a:gd name="connsiteY1" fmla="*/ 240640 h 240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5385" h="240640">
                <a:moveTo>
                  <a:pt x="0" y="8"/>
                </a:moveTo>
                <a:cubicBezTo>
                  <a:pt x="363353" y="-1597"/>
                  <a:pt x="-33689" y="237432"/>
                  <a:pt x="375385" y="240640"/>
                </a:cubicBezTo>
              </a:path>
            </a:pathLst>
          </a:cu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94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Client sends command to leader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smtClean="0"/>
              <a:t>Leader appends command to its log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Leader sends </a:t>
            </a:r>
            <a:r>
              <a:rPr lang="en-US" dirty="0" err="1" smtClean="0"/>
              <a:t>AppendEntries</a:t>
            </a:r>
            <a:r>
              <a:rPr lang="en-US" dirty="0" smtClean="0"/>
              <a:t> RPCs to followers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Once new entry committed: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Leader passes command to its state machine, returns result to client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Leader notifies followers of committed entries in subsequent </a:t>
            </a:r>
            <a:r>
              <a:rPr lang="en-US" dirty="0" err="1" smtClean="0"/>
              <a:t>AppendEntries</a:t>
            </a:r>
            <a:r>
              <a:rPr lang="en-US" dirty="0" smtClean="0"/>
              <a:t> RPCs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Followers pass committed commands to their state machines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Crashed/slow followers?</a:t>
            </a:r>
          </a:p>
          <a:p>
            <a:pPr lvl="1"/>
            <a:r>
              <a:rPr lang="en-US" dirty="0" smtClean="0"/>
              <a:t>Leader retries RPCs until they succeed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Performance is optimal in common case: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One successful RPC to any majority of servers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903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3048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High level of coherency between logs:</a:t>
            </a:r>
          </a:p>
          <a:p>
            <a:r>
              <a:rPr lang="en-US" dirty="0" smtClean="0"/>
              <a:t>If log entries on different servers have same index and term:</a:t>
            </a:r>
          </a:p>
          <a:p>
            <a:pPr lvl="1"/>
            <a:r>
              <a:rPr lang="en-US" dirty="0" smtClean="0"/>
              <a:t>They store the same command</a:t>
            </a:r>
          </a:p>
          <a:p>
            <a:pPr lvl="1"/>
            <a:r>
              <a:rPr lang="en-US" dirty="0" smtClean="0"/>
              <a:t>The logs are identical in all preceding entries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If a given entry is committed, all preceding entries are also committed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 Consistency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37338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add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828800" y="3352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0" y="3352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743200" y="3352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00400" y="3352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657600" y="3352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191000" y="3352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657600" y="37338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err="1" smtClean="0"/>
              <a:t>jmp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2286000" y="37338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err="1" smtClean="0"/>
              <a:t>cmp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2743200" y="37338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ret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3200400" y="37338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 smtClean="0"/>
              <a:t>mov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4191000" y="37338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smtClean="0"/>
              <a:t>div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4191000" y="4343400"/>
            <a:ext cx="533400" cy="4572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sub</a:t>
            </a:r>
            <a:endParaRPr lang="en-US" sz="1600" dirty="0"/>
          </a:p>
        </p:txBody>
      </p:sp>
      <p:sp>
        <p:nvSpPr>
          <p:cNvPr id="23" name="Rectangle 22"/>
          <p:cNvSpPr/>
          <p:nvPr/>
        </p:nvSpPr>
        <p:spPr>
          <a:xfrm>
            <a:off x="1828800" y="43434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add</a:t>
            </a:r>
            <a:endParaRPr lang="en-US" sz="1600" dirty="0"/>
          </a:p>
        </p:txBody>
      </p:sp>
      <p:sp>
        <p:nvSpPr>
          <p:cNvPr id="24" name="Rectangle 23"/>
          <p:cNvSpPr/>
          <p:nvPr/>
        </p:nvSpPr>
        <p:spPr>
          <a:xfrm>
            <a:off x="3657600" y="43434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err="1" smtClean="0"/>
              <a:t>jmp</a:t>
            </a:r>
            <a:endParaRPr lang="en-US" sz="1600" dirty="0"/>
          </a:p>
        </p:txBody>
      </p:sp>
      <p:sp>
        <p:nvSpPr>
          <p:cNvPr id="25" name="Rectangle 24"/>
          <p:cNvSpPr/>
          <p:nvPr/>
        </p:nvSpPr>
        <p:spPr>
          <a:xfrm>
            <a:off x="2286000" y="43434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err="1" smtClean="0"/>
              <a:t>cmp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2743200" y="43434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ret</a:t>
            </a:r>
            <a:endParaRPr lang="en-US" sz="1600" dirty="0"/>
          </a:p>
        </p:txBody>
      </p:sp>
      <p:sp>
        <p:nvSpPr>
          <p:cNvPr id="27" name="Rectangle 26"/>
          <p:cNvSpPr/>
          <p:nvPr/>
        </p:nvSpPr>
        <p:spPr>
          <a:xfrm>
            <a:off x="3200400" y="43434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 smtClean="0"/>
              <a:t>mov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19797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438400"/>
          </a:xfrm>
        </p:spPr>
        <p:txBody>
          <a:bodyPr/>
          <a:lstStyle/>
          <a:p>
            <a:r>
              <a:rPr lang="en-US" dirty="0" smtClean="0"/>
              <a:t>Each </a:t>
            </a:r>
            <a:r>
              <a:rPr lang="en-US" dirty="0" err="1" smtClean="0"/>
              <a:t>AppendEntries</a:t>
            </a:r>
            <a:r>
              <a:rPr lang="en-US" dirty="0" smtClean="0"/>
              <a:t> RPC contains index, term of entry preceding new ones</a:t>
            </a:r>
          </a:p>
          <a:p>
            <a:r>
              <a:rPr lang="en-US" dirty="0" smtClean="0"/>
              <a:t>Follower must contain matching entry;  otherwise it rejects request</a:t>
            </a:r>
          </a:p>
          <a:p>
            <a:r>
              <a:rPr lang="en-US" dirty="0" smtClean="0"/>
              <a:t>Implements an </a:t>
            </a:r>
            <a:r>
              <a:rPr lang="en-US" dirty="0" smtClean="0">
                <a:solidFill>
                  <a:schemeClr val="tx2"/>
                </a:solidFill>
              </a:rPr>
              <a:t>induction step</a:t>
            </a:r>
            <a:r>
              <a:rPr lang="en-US" dirty="0" smtClean="0"/>
              <a:t>, ensures coherency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AppendEntries</a:t>
            </a:r>
            <a:r>
              <a:rPr lang="en-US" dirty="0" smtClean="0"/>
              <a:t> Consistency Check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133600" y="38100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add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3962400" y="38100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err="1" smtClean="0"/>
              <a:t>jmp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2590800" y="38100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err="1" smtClean="0"/>
              <a:t>cmp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3048000" y="38100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ret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3505200" y="38100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 smtClean="0"/>
              <a:t>mov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2133600" y="44196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add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2590800" y="44196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err="1" smtClean="0"/>
              <a:t>cmp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3048000" y="44196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ret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3505200" y="44196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 smtClean="0"/>
              <a:t>mov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1228588" y="3884712"/>
            <a:ext cx="71333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leader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1057067" y="4494312"/>
            <a:ext cx="88485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follower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2133600" y="3429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2590800" y="3429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3048000" y="3429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3505200" y="3429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3962400" y="34290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31" name="Rectangle 30"/>
          <p:cNvSpPr/>
          <p:nvPr/>
        </p:nvSpPr>
        <p:spPr>
          <a:xfrm>
            <a:off x="2133600" y="51816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add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3962400" y="51816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err="1" smtClean="0"/>
              <a:t>jmp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2590800" y="51816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err="1" smtClean="0"/>
              <a:t>cmp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3048000" y="51816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ret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3505200" y="51816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 smtClean="0"/>
              <a:t>mov</a:t>
            </a:r>
            <a:endParaRPr lang="en-US" sz="1600" dirty="0"/>
          </a:p>
        </p:txBody>
      </p:sp>
      <p:sp>
        <p:nvSpPr>
          <p:cNvPr id="37" name="Rectangle 36"/>
          <p:cNvSpPr/>
          <p:nvPr/>
        </p:nvSpPr>
        <p:spPr>
          <a:xfrm>
            <a:off x="2133600" y="57912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add</a:t>
            </a:r>
            <a:endParaRPr lang="en-US" sz="1600" dirty="0"/>
          </a:p>
        </p:txBody>
      </p:sp>
      <p:sp>
        <p:nvSpPr>
          <p:cNvPr id="39" name="Rectangle 38"/>
          <p:cNvSpPr/>
          <p:nvPr/>
        </p:nvSpPr>
        <p:spPr>
          <a:xfrm>
            <a:off x="2590800" y="57912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err="1" smtClean="0"/>
              <a:t>cmp</a:t>
            </a:r>
            <a:endParaRPr lang="en-US" sz="1600" dirty="0"/>
          </a:p>
        </p:txBody>
      </p:sp>
      <p:sp>
        <p:nvSpPr>
          <p:cNvPr id="40" name="Rectangle 39"/>
          <p:cNvSpPr/>
          <p:nvPr/>
        </p:nvSpPr>
        <p:spPr>
          <a:xfrm>
            <a:off x="3048000" y="57912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 smtClean="0"/>
              <a:t>ret</a:t>
            </a:r>
            <a:endParaRPr lang="en-US" sz="1600" dirty="0"/>
          </a:p>
        </p:txBody>
      </p:sp>
      <p:sp>
        <p:nvSpPr>
          <p:cNvPr id="41" name="Rectangle 40"/>
          <p:cNvSpPr/>
          <p:nvPr/>
        </p:nvSpPr>
        <p:spPr>
          <a:xfrm>
            <a:off x="3505200" y="57912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 smtClean="0"/>
              <a:t>shl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1228588" y="5256312"/>
            <a:ext cx="71333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leader</a:t>
            </a:r>
            <a:endParaRPr lang="en-US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1057067" y="5865912"/>
            <a:ext cx="88485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follower</a:t>
            </a:r>
            <a:endParaRPr lang="en-US" sz="2000" dirty="0"/>
          </a:p>
        </p:txBody>
      </p:sp>
      <p:sp>
        <p:nvSpPr>
          <p:cNvPr id="50" name="Freeform 49"/>
          <p:cNvSpPr/>
          <p:nvPr/>
        </p:nvSpPr>
        <p:spPr>
          <a:xfrm>
            <a:off x="4267200" y="4013735"/>
            <a:ext cx="828688" cy="635267"/>
          </a:xfrm>
          <a:custGeom>
            <a:avLst/>
            <a:gdLst>
              <a:gd name="connsiteX0" fmla="*/ 434283 w 434283"/>
              <a:gd name="connsiteY0" fmla="*/ 0 h 635267"/>
              <a:gd name="connsiteX1" fmla="*/ 1147 w 434283"/>
              <a:gd name="connsiteY1" fmla="*/ 635267 h 635267"/>
              <a:gd name="connsiteX0" fmla="*/ 433309 w 849194"/>
              <a:gd name="connsiteY0" fmla="*/ 0 h 635267"/>
              <a:gd name="connsiteX1" fmla="*/ 173 w 849194"/>
              <a:gd name="connsiteY1" fmla="*/ 635267 h 635267"/>
              <a:gd name="connsiteX0" fmla="*/ 433136 w 1030014"/>
              <a:gd name="connsiteY0" fmla="*/ 0 h 635267"/>
              <a:gd name="connsiteX1" fmla="*/ 0 w 1030014"/>
              <a:gd name="connsiteY1" fmla="*/ 635267 h 635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30014" h="635267">
                <a:moveTo>
                  <a:pt x="433136" y="0"/>
                </a:moveTo>
                <a:cubicBezTo>
                  <a:pt x="1583355" y="206141"/>
                  <a:pt x="866274" y="614412"/>
                  <a:pt x="0" y="635267"/>
                </a:cubicBezTo>
              </a:path>
            </a:pathLst>
          </a:custGeom>
          <a:noFill/>
          <a:ln w="28575">
            <a:solidFill>
              <a:srgbClr val="006400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324488" y="3962400"/>
            <a:ext cx="2800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err="1" smtClean="0">
                <a:solidFill>
                  <a:srgbClr val="006400"/>
                </a:solidFill>
              </a:rPr>
              <a:t>AppendEntries</a:t>
            </a:r>
            <a:r>
              <a:rPr lang="en-US" dirty="0" smtClean="0">
                <a:solidFill>
                  <a:srgbClr val="006400"/>
                </a:solidFill>
              </a:rPr>
              <a:t> succeeds:</a:t>
            </a:r>
          </a:p>
          <a:p>
            <a:pPr algn="l"/>
            <a:r>
              <a:rPr lang="en-US" dirty="0" smtClean="0">
                <a:solidFill>
                  <a:srgbClr val="006400"/>
                </a:solidFill>
              </a:rPr>
              <a:t>matching entry</a:t>
            </a:r>
            <a:endParaRPr lang="en-US" dirty="0">
              <a:solidFill>
                <a:srgbClr val="006400"/>
              </a:solidFill>
            </a:endParaRPr>
          </a:p>
        </p:txBody>
      </p:sp>
      <p:sp>
        <p:nvSpPr>
          <p:cNvPr id="53" name="Freeform 52"/>
          <p:cNvSpPr/>
          <p:nvPr/>
        </p:nvSpPr>
        <p:spPr>
          <a:xfrm>
            <a:off x="4267200" y="5384533"/>
            <a:ext cx="828688" cy="635267"/>
          </a:xfrm>
          <a:custGeom>
            <a:avLst/>
            <a:gdLst>
              <a:gd name="connsiteX0" fmla="*/ 434283 w 434283"/>
              <a:gd name="connsiteY0" fmla="*/ 0 h 635267"/>
              <a:gd name="connsiteX1" fmla="*/ 1147 w 434283"/>
              <a:gd name="connsiteY1" fmla="*/ 635267 h 635267"/>
              <a:gd name="connsiteX0" fmla="*/ 433309 w 849194"/>
              <a:gd name="connsiteY0" fmla="*/ 0 h 635267"/>
              <a:gd name="connsiteX1" fmla="*/ 173 w 849194"/>
              <a:gd name="connsiteY1" fmla="*/ 635267 h 635267"/>
              <a:gd name="connsiteX0" fmla="*/ 433136 w 1030014"/>
              <a:gd name="connsiteY0" fmla="*/ 0 h 635267"/>
              <a:gd name="connsiteX1" fmla="*/ 0 w 1030014"/>
              <a:gd name="connsiteY1" fmla="*/ 635267 h 635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30014" h="635267">
                <a:moveTo>
                  <a:pt x="433136" y="0"/>
                </a:moveTo>
                <a:cubicBezTo>
                  <a:pt x="1583355" y="206141"/>
                  <a:pt x="866274" y="614412"/>
                  <a:pt x="0" y="635267"/>
                </a:cubicBezTo>
              </a:path>
            </a:pathLst>
          </a:custGeom>
          <a:noFill/>
          <a:ln w="28575"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5324488" y="5373469"/>
            <a:ext cx="2236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accent4"/>
                </a:solidFill>
              </a:rPr>
              <a:t>AppendEntries</a:t>
            </a:r>
            <a:r>
              <a:rPr lang="en-US" dirty="0" smtClean="0">
                <a:solidFill>
                  <a:schemeClr val="accent4"/>
                </a:solidFill>
              </a:rPr>
              <a:t> fails:</a:t>
            </a:r>
          </a:p>
          <a:p>
            <a:pPr algn="l"/>
            <a:r>
              <a:rPr lang="en-US" dirty="0" smtClean="0">
                <a:solidFill>
                  <a:schemeClr val="accent4"/>
                </a:solidFill>
              </a:rPr>
              <a:t>mismatch</a:t>
            </a:r>
            <a:endParaRPr lang="en-US" dirty="0">
              <a:solidFill>
                <a:schemeClr val="accent4"/>
              </a:solidFill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4076700" y="5867400"/>
            <a:ext cx="304800" cy="304800"/>
            <a:chOff x="4038600" y="5715000"/>
            <a:chExt cx="304800" cy="304800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V="1"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3581400" y="3461288"/>
            <a:ext cx="304800" cy="57731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09600" y="5029200"/>
            <a:ext cx="8229600" cy="0"/>
          </a:xfrm>
          <a:prstGeom prst="line">
            <a:avLst/>
          </a:prstGeom>
          <a:ln w="190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63883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beginning of new leader’s term:</a:t>
            </a:r>
          </a:p>
          <a:p>
            <a:pPr lvl="1"/>
            <a:r>
              <a:rPr lang="en-US" dirty="0" smtClean="0"/>
              <a:t>Old leader may have left entries partially replicated</a:t>
            </a:r>
          </a:p>
          <a:p>
            <a:pPr lvl="1"/>
            <a:r>
              <a:rPr lang="en-US" dirty="0" smtClean="0"/>
              <a:t>No special steps by new leader: just start normal operation</a:t>
            </a:r>
          </a:p>
          <a:p>
            <a:pPr lvl="1"/>
            <a:r>
              <a:rPr lang="en-US" dirty="0" smtClean="0"/>
              <a:t>Leader’s log is “the truth”</a:t>
            </a:r>
          </a:p>
          <a:p>
            <a:pPr lvl="1"/>
            <a:r>
              <a:rPr lang="en-US" dirty="0" smtClean="0"/>
              <a:t>Will eventually make follower’s logs identical to leader’s</a:t>
            </a:r>
          </a:p>
          <a:p>
            <a:pPr lvl="1"/>
            <a:r>
              <a:rPr lang="en-US" dirty="0" smtClean="0"/>
              <a:t>Multiple crashes can leave many extraneous log entries: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 Changes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90800" y="3657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1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71800" y="3657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2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2800" y="3657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3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33800" y="3657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4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14800" y="3657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5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95800" y="3657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6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76800" y="3657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7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57800" y="3657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8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95400" y="3704094"/>
            <a:ext cx="11430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00" dirty="0" smtClean="0">
                <a:solidFill>
                  <a:schemeClr val="tx2"/>
                </a:solidFill>
              </a:rPr>
              <a:t>log index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90800" y="4038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2971800" y="4038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2590800" y="4495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2971800" y="4495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3352800" y="40386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3352800" y="44958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22" name="Rectangle 21"/>
          <p:cNvSpPr/>
          <p:nvPr/>
        </p:nvSpPr>
        <p:spPr>
          <a:xfrm>
            <a:off x="3733800" y="40386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114800" y="40386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95800" y="40386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733800" y="44958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590800" y="4953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7" name="Rectangle 26"/>
          <p:cNvSpPr/>
          <p:nvPr/>
        </p:nvSpPr>
        <p:spPr>
          <a:xfrm>
            <a:off x="2971800" y="4953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8" name="Rectangle 27"/>
          <p:cNvSpPr/>
          <p:nvPr/>
        </p:nvSpPr>
        <p:spPr>
          <a:xfrm>
            <a:off x="3352800" y="49530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29" name="Rectangle 28"/>
          <p:cNvSpPr/>
          <p:nvPr/>
        </p:nvSpPr>
        <p:spPr>
          <a:xfrm>
            <a:off x="3733800" y="49530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2590800" y="5410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1" name="Rectangle 30"/>
          <p:cNvSpPr/>
          <p:nvPr/>
        </p:nvSpPr>
        <p:spPr>
          <a:xfrm>
            <a:off x="3733800" y="5410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2971800" y="5410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2590800" y="5867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2971800" y="5867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4114800" y="4495800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7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4495800" y="4495800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7</a:t>
            </a:r>
            <a:endParaRPr lang="en-US" sz="1600" dirty="0"/>
          </a:p>
        </p:txBody>
      </p:sp>
      <p:sp>
        <p:nvSpPr>
          <p:cNvPr id="37" name="Rectangle 36"/>
          <p:cNvSpPr/>
          <p:nvPr/>
        </p:nvSpPr>
        <p:spPr>
          <a:xfrm>
            <a:off x="3352800" y="58674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38" name="Rectangle 37"/>
          <p:cNvSpPr/>
          <p:nvPr/>
        </p:nvSpPr>
        <p:spPr>
          <a:xfrm>
            <a:off x="3733800" y="58674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39" name="Rectangle 38"/>
          <p:cNvSpPr/>
          <p:nvPr/>
        </p:nvSpPr>
        <p:spPr>
          <a:xfrm>
            <a:off x="4114800" y="58674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495800" y="58674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876800" y="58674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352800" y="54102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43" name="Rectangle 42"/>
          <p:cNvSpPr/>
          <p:nvPr/>
        </p:nvSpPr>
        <p:spPr>
          <a:xfrm>
            <a:off x="4876800" y="4495800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7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1295400" y="4090601"/>
            <a:ext cx="7620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600" dirty="0" smtClean="0">
                <a:solidFill>
                  <a:schemeClr val="tx2"/>
                </a:solidFill>
              </a:rPr>
              <a:t>term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09800" y="40906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47" name="TextBox 46"/>
          <p:cNvSpPr txBox="1"/>
          <p:nvPr/>
        </p:nvSpPr>
        <p:spPr>
          <a:xfrm>
            <a:off x="2209800" y="45478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8" name="TextBox 47"/>
          <p:cNvSpPr txBox="1"/>
          <p:nvPr/>
        </p:nvSpPr>
        <p:spPr>
          <a:xfrm>
            <a:off x="2209800" y="50050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49" name="TextBox 48"/>
          <p:cNvSpPr txBox="1"/>
          <p:nvPr/>
        </p:nvSpPr>
        <p:spPr>
          <a:xfrm>
            <a:off x="2209800" y="54622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2209800" y="59194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  <p:sp>
        <p:nvSpPr>
          <p:cNvPr id="53" name="Freeform 52"/>
          <p:cNvSpPr/>
          <p:nvPr/>
        </p:nvSpPr>
        <p:spPr>
          <a:xfrm>
            <a:off x="1735810" y="4013225"/>
            <a:ext cx="999641" cy="171318"/>
          </a:xfrm>
          <a:custGeom>
            <a:avLst/>
            <a:gdLst>
              <a:gd name="connsiteX0" fmla="*/ 0 w 960895"/>
              <a:gd name="connsiteY0" fmla="*/ 30997 h 35621"/>
              <a:gd name="connsiteX1" fmla="*/ 960895 w 960895"/>
              <a:gd name="connsiteY1" fmla="*/ 0 h 35621"/>
              <a:gd name="connsiteX0" fmla="*/ 0 w 960895"/>
              <a:gd name="connsiteY0" fmla="*/ 140060 h 140060"/>
              <a:gd name="connsiteX1" fmla="*/ 960895 w 960895"/>
              <a:gd name="connsiteY1" fmla="*/ 109063 h 140060"/>
              <a:gd name="connsiteX0" fmla="*/ 0 w 960895"/>
              <a:gd name="connsiteY0" fmla="*/ 234909 h 234909"/>
              <a:gd name="connsiteX1" fmla="*/ 960895 w 960895"/>
              <a:gd name="connsiteY1" fmla="*/ 203912 h 234909"/>
              <a:gd name="connsiteX0" fmla="*/ 0 w 960895"/>
              <a:gd name="connsiteY0" fmla="*/ 229092 h 229092"/>
              <a:gd name="connsiteX1" fmla="*/ 960895 w 960895"/>
              <a:gd name="connsiteY1" fmla="*/ 198095 h 229092"/>
              <a:gd name="connsiteX0" fmla="*/ 0 w 960895"/>
              <a:gd name="connsiteY0" fmla="*/ 232023 h 232023"/>
              <a:gd name="connsiteX1" fmla="*/ 960895 w 960895"/>
              <a:gd name="connsiteY1" fmla="*/ 201026 h 232023"/>
              <a:gd name="connsiteX0" fmla="*/ 0 w 960895"/>
              <a:gd name="connsiteY0" fmla="*/ 190489 h 190489"/>
              <a:gd name="connsiteX1" fmla="*/ 960895 w 960895"/>
              <a:gd name="connsiteY1" fmla="*/ 159492 h 190489"/>
              <a:gd name="connsiteX0" fmla="*/ 0 w 960895"/>
              <a:gd name="connsiteY0" fmla="*/ 165531 h 165531"/>
              <a:gd name="connsiteX1" fmla="*/ 960895 w 960895"/>
              <a:gd name="connsiteY1" fmla="*/ 134534 h 165531"/>
              <a:gd name="connsiteX0" fmla="*/ 0 w 960895"/>
              <a:gd name="connsiteY0" fmla="*/ 146110 h 153859"/>
              <a:gd name="connsiteX1" fmla="*/ 960895 w 960895"/>
              <a:gd name="connsiteY1" fmla="*/ 153859 h 153859"/>
              <a:gd name="connsiteX0" fmla="*/ 0 w 999641"/>
              <a:gd name="connsiteY0" fmla="*/ 132573 h 171318"/>
              <a:gd name="connsiteX1" fmla="*/ 999641 w 999641"/>
              <a:gd name="connsiteY1" fmla="*/ 171318 h 17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99641" h="171318">
                <a:moveTo>
                  <a:pt x="0" y="132573"/>
                </a:moveTo>
                <a:cubicBezTo>
                  <a:pt x="315779" y="-77946"/>
                  <a:pt x="670302" y="-17245"/>
                  <a:pt x="999641" y="171318"/>
                </a:cubicBezTo>
              </a:path>
            </a:pathLst>
          </a:custGeom>
          <a:noFill/>
          <a:ln w="19050">
            <a:solidFill>
              <a:schemeClr val="tx2"/>
            </a:solidFill>
            <a:tailEnd type="triangle" w="sm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597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4"/>
                </a:solidFill>
              </a:rPr>
              <a:t>Once a log entry has been applied to a state machine, no other state machine must apply a different value for that log entry</a:t>
            </a:r>
          </a:p>
          <a:p>
            <a:r>
              <a:rPr lang="en-US" dirty="0" smtClean="0"/>
              <a:t>Raft safety property:</a:t>
            </a:r>
          </a:p>
          <a:p>
            <a:pPr lvl="1"/>
            <a:r>
              <a:rPr lang="en-US" dirty="0" smtClean="0"/>
              <a:t>If a leader has decided that a log entry is committed, that entry will be present in the logs of all future leaders</a:t>
            </a:r>
          </a:p>
          <a:p>
            <a:r>
              <a:rPr lang="en-US" dirty="0" smtClean="0"/>
              <a:t>This guarantees the safety requirement</a:t>
            </a:r>
          </a:p>
          <a:p>
            <a:pPr lvl="1"/>
            <a:r>
              <a:rPr lang="en-US" dirty="0" smtClean="0"/>
              <a:t>Leaders never overwrite entries in their logs</a:t>
            </a:r>
          </a:p>
          <a:p>
            <a:pPr lvl="1"/>
            <a:r>
              <a:rPr lang="en-US" dirty="0" smtClean="0"/>
              <a:t>Only entries in the leader’s log can be committed</a:t>
            </a:r>
          </a:p>
          <a:p>
            <a:pPr lvl="1"/>
            <a:r>
              <a:rPr lang="en-US" dirty="0" smtClean="0"/>
              <a:t>Entries must be committed before applying to state machine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Requirement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49483" y="5257800"/>
            <a:ext cx="504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Committed → Present in future leaders’ logs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5638800"/>
            <a:ext cx="1710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25000"/>
                  </a:schemeClr>
                </a:solidFill>
              </a:rPr>
              <a:t>Restrictions on</a:t>
            </a:r>
            <a:br>
              <a:rPr lang="en-US" dirty="0" smtClean="0">
                <a:solidFill>
                  <a:schemeClr val="accent2">
                    <a:lumMod val="25000"/>
                  </a:schemeClr>
                </a:solidFill>
              </a:rPr>
            </a:br>
            <a:r>
              <a:rPr lang="en-US" dirty="0" smtClean="0">
                <a:solidFill>
                  <a:schemeClr val="accent2">
                    <a:lumMod val="25000"/>
                  </a:schemeClr>
                </a:solidFill>
              </a:rPr>
              <a:t>commitment</a:t>
            </a:r>
            <a:endParaRPr lang="en-US" dirty="0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56875" y="5638800"/>
            <a:ext cx="1710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25000"/>
                  </a:schemeClr>
                </a:solidFill>
              </a:rPr>
              <a:t>Restrictions on</a:t>
            </a:r>
            <a:br>
              <a:rPr lang="en-US" dirty="0" smtClean="0">
                <a:solidFill>
                  <a:schemeClr val="accent2">
                    <a:lumMod val="25000"/>
                  </a:schemeClr>
                </a:solidFill>
              </a:rPr>
            </a:br>
            <a:r>
              <a:rPr lang="en-US" dirty="0" smtClean="0">
                <a:solidFill>
                  <a:schemeClr val="accent2">
                    <a:lumMod val="25000"/>
                  </a:schemeClr>
                </a:solidFill>
              </a:rPr>
              <a:t>leader election</a:t>
            </a:r>
            <a:endParaRPr lang="en-US" dirty="0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2115519" y="5587139"/>
            <a:ext cx="658678" cy="402956"/>
          </a:xfrm>
          <a:custGeom>
            <a:avLst/>
            <a:gdLst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8678" h="402956">
                <a:moveTo>
                  <a:pt x="658678" y="0"/>
                </a:moveTo>
                <a:cubicBezTo>
                  <a:pt x="648346" y="242808"/>
                  <a:pt x="537274" y="392624"/>
                  <a:pt x="0" y="402956"/>
                </a:cubicBezTo>
              </a:path>
            </a:pathLst>
          </a:custGeom>
          <a:noFill/>
          <a:ln>
            <a:solidFill>
              <a:schemeClr val="accent2">
                <a:lumMod val="25000"/>
              </a:schemeClr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 flipH="1">
            <a:off x="5132522" y="5587139"/>
            <a:ext cx="658678" cy="402956"/>
          </a:xfrm>
          <a:custGeom>
            <a:avLst/>
            <a:gdLst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8678" h="402956">
                <a:moveTo>
                  <a:pt x="658678" y="0"/>
                </a:moveTo>
                <a:cubicBezTo>
                  <a:pt x="648346" y="242808"/>
                  <a:pt x="537274" y="392624"/>
                  <a:pt x="0" y="402956"/>
                </a:cubicBezTo>
              </a:path>
            </a:pathLst>
          </a:custGeom>
          <a:noFill/>
          <a:ln>
            <a:solidFill>
              <a:schemeClr val="accent2">
                <a:lumMod val="25000"/>
              </a:schemeClr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8550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Can’t tell which entries are committed!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spcBef>
                <a:spcPts val="3600"/>
              </a:spcBef>
            </a:pPr>
            <a:r>
              <a:rPr lang="en-US" dirty="0" smtClean="0"/>
              <a:t>During elections, choose candidate with log most likely to contain all committed entries</a:t>
            </a:r>
          </a:p>
          <a:p>
            <a:pPr lvl="1"/>
            <a:r>
              <a:rPr lang="en-US" dirty="0" smtClean="0"/>
              <a:t>Candidates include log info in </a:t>
            </a:r>
            <a:r>
              <a:rPr lang="en-US" dirty="0" err="1" smtClean="0"/>
              <a:t>RequestVote</a:t>
            </a:r>
            <a:r>
              <a:rPr lang="en-US" dirty="0" smtClean="0"/>
              <a:t> RPCs</a:t>
            </a:r>
            <a:br>
              <a:rPr lang="en-US" dirty="0" smtClean="0"/>
            </a:br>
            <a:r>
              <a:rPr lang="en-US" dirty="0" smtClean="0"/>
              <a:t>(index &amp; term of last log entry)</a:t>
            </a:r>
          </a:p>
          <a:p>
            <a:pPr lvl="1"/>
            <a:r>
              <a:rPr lang="en-US" dirty="0" smtClean="0"/>
              <a:t>Voting server V denies vote if its log is “more complete”:</a:t>
            </a:r>
            <a:br>
              <a:rPr lang="en-US" dirty="0" smtClean="0"/>
            </a:b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err="1" smtClean="0">
                <a:solidFill>
                  <a:schemeClr val="tx2"/>
                </a:solidFill>
              </a:rPr>
              <a:t>lastTerm</a:t>
            </a:r>
            <a:r>
              <a:rPr lang="en-US" baseline="-25000" dirty="0" err="1" smtClean="0">
                <a:solidFill>
                  <a:schemeClr val="tx2"/>
                </a:solidFill>
              </a:rPr>
              <a:t>V</a:t>
            </a:r>
            <a:r>
              <a:rPr lang="en-US" dirty="0" smtClean="0">
                <a:solidFill>
                  <a:schemeClr val="tx2"/>
                </a:solidFill>
              </a:rPr>
              <a:t> &gt; </a:t>
            </a:r>
            <a:r>
              <a:rPr lang="en-US" dirty="0" err="1" smtClean="0">
                <a:solidFill>
                  <a:schemeClr val="tx2"/>
                </a:solidFill>
              </a:rPr>
              <a:t>lastTerm</a:t>
            </a:r>
            <a:r>
              <a:rPr lang="en-US" baseline="-25000" dirty="0" err="1" smtClean="0">
                <a:solidFill>
                  <a:schemeClr val="tx2"/>
                </a:solidFill>
              </a:rPr>
              <a:t>C</a:t>
            </a:r>
            <a:r>
              <a:rPr lang="en-US" dirty="0" smtClean="0">
                <a:solidFill>
                  <a:schemeClr val="tx2"/>
                </a:solidFill>
              </a:rPr>
              <a:t>) ||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err="1" smtClean="0">
                <a:solidFill>
                  <a:schemeClr val="tx2"/>
                </a:solidFill>
              </a:rPr>
              <a:t>lastTerm</a:t>
            </a:r>
            <a:r>
              <a:rPr lang="en-US" baseline="-25000" dirty="0" err="1" smtClean="0">
                <a:solidFill>
                  <a:schemeClr val="tx2"/>
                </a:solidFill>
              </a:rPr>
              <a:t>V</a:t>
            </a:r>
            <a:r>
              <a:rPr lang="en-US" dirty="0" smtClean="0">
                <a:solidFill>
                  <a:schemeClr val="tx2"/>
                </a:solidFill>
              </a:rPr>
              <a:t> == </a:t>
            </a:r>
            <a:r>
              <a:rPr lang="en-US" dirty="0" err="1" smtClean="0">
                <a:solidFill>
                  <a:schemeClr val="tx2"/>
                </a:solidFill>
              </a:rPr>
              <a:t>lastTerm</a:t>
            </a:r>
            <a:r>
              <a:rPr lang="en-US" baseline="-25000" dirty="0" err="1" smtClean="0">
                <a:solidFill>
                  <a:schemeClr val="tx2"/>
                </a:solidFill>
              </a:rPr>
              <a:t>C</a:t>
            </a:r>
            <a:r>
              <a:rPr lang="en-US" dirty="0" smtClean="0">
                <a:solidFill>
                  <a:schemeClr val="tx2"/>
                </a:solidFill>
              </a:rPr>
              <a:t>) &amp;&amp; (</a:t>
            </a:r>
            <a:r>
              <a:rPr lang="en-US" dirty="0" err="1" smtClean="0">
                <a:solidFill>
                  <a:schemeClr val="tx2"/>
                </a:solidFill>
              </a:rPr>
              <a:t>lastIndex</a:t>
            </a:r>
            <a:r>
              <a:rPr lang="en-US" baseline="-25000" dirty="0" err="1" smtClean="0">
                <a:solidFill>
                  <a:schemeClr val="tx2"/>
                </a:solidFill>
              </a:rPr>
              <a:t>V</a:t>
            </a:r>
            <a:r>
              <a:rPr lang="en-US" dirty="0" smtClean="0">
                <a:solidFill>
                  <a:schemeClr val="tx2"/>
                </a:solidFill>
              </a:rPr>
              <a:t> &gt; </a:t>
            </a:r>
            <a:r>
              <a:rPr lang="en-US" dirty="0" err="1" smtClean="0">
                <a:solidFill>
                  <a:schemeClr val="tx2"/>
                </a:solidFill>
              </a:rPr>
              <a:t>lastIndex</a:t>
            </a:r>
            <a:r>
              <a:rPr lang="en-US" baseline="-25000" dirty="0" err="1" smtClean="0">
                <a:solidFill>
                  <a:schemeClr val="tx2"/>
                </a:solidFill>
              </a:rPr>
              <a:t>C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</a:p>
          <a:p>
            <a:pPr lvl="1"/>
            <a:r>
              <a:rPr lang="en-US" dirty="0" smtClean="0"/>
              <a:t>Leader will have “most complete” log among electing majority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Picking the Best Leader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2590800" y="1828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3" name="Rectangle 42"/>
          <p:cNvSpPr/>
          <p:nvPr/>
        </p:nvSpPr>
        <p:spPr>
          <a:xfrm>
            <a:off x="3733800" y="1828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44" name="Rectangle 43"/>
          <p:cNvSpPr/>
          <p:nvPr/>
        </p:nvSpPr>
        <p:spPr>
          <a:xfrm>
            <a:off x="2971800" y="1828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5" name="Rectangle 44"/>
          <p:cNvSpPr/>
          <p:nvPr/>
        </p:nvSpPr>
        <p:spPr>
          <a:xfrm>
            <a:off x="3352800" y="1828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6" name="Rectangle 45"/>
          <p:cNvSpPr/>
          <p:nvPr/>
        </p:nvSpPr>
        <p:spPr>
          <a:xfrm>
            <a:off x="4114800" y="1828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2590800" y="1447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1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971800" y="1447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2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352800" y="1447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3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733800" y="1447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4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114800" y="1447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5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590800" y="2362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54" name="Rectangle 53"/>
          <p:cNvSpPr/>
          <p:nvPr/>
        </p:nvSpPr>
        <p:spPr>
          <a:xfrm>
            <a:off x="3733800" y="2362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55" name="Rectangle 54"/>
          <p:cNvSpPr/>
          <p:nvPr/>
        </p:nvSpPr>
        <p:spPr>
          <a:xfrm>
            <a:off x="2971800" y="2362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56" name="Rectangle 55"/>
          <p:cNvSpPr/>
          <p:nvPr/>
        </p:nvSpPr>
        <p:spPr>
          <a:xfrm>
            <a:off x="3352800" y="2362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57" name="Rectangle 56"/>
          <p:cNvSpPr/>
          <p:nvPr/>
        </p:nvSpPr>
        <p:spPr>
          <a:xfrm>
            <a:off x="2590800" y="2895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58" name="Rectangle 57"/>
          <p:cNvSpPr/>
          <p:nvPr/>
        </p:nvSpPr>
        <p:spPr>
          <a:xfrm>
            <a:off x="3733800" y="28956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59" name="Rectangle 58"/>
          <p:cNvSpPr/>
          <p:nvPr/>
        </p:nvSpPr>
        <p:spPr>
          <a:xfrm>
            <a:off x="2971800" y="2895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60" name="Rectangle 59"/>
          <p:cNvSpPr/>
          <p:nvPr/>
        </p:nvSpPr>
        <p:spPr>
          <a:xfrm>
            <a:off x="3352800" y="2895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61" name="Rectangle 60"/>
          <p:cNvSpPr/>
          <p:nvPr/>
        </p:nvSpPr>
        <p:spPr>
          <a:xfrm>
            <a:off x="4114800" y="28956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64" name="Rounded Rectangle 63"/>
          <p:cNvSpPr/>
          <p:nvPr/>
        </p:nvSpPr>
        <p:spPr>
          <a:xfrm>
            <a:off x="2514600" y="2819400"/>
            <a:ext cx="2057400" cy="5334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5393338" y="2836612"/>
            <a:ext cx="2531462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l">
              <a:lnSpc>
                <a:spcPts val="1900"/>
              </a:lnSpc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unavailable during </a:t>
            </a:r>
            <a:r>
              <a:rPr lang="en-US" dirty="0"/>
              <a:t>leader transition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393338" y="1897472"/>
            <a:ext cx="1828800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>
                <a:solidFill>
                  <a:schemeClr val="accent4"/>
                </a:solidFill>
              </a:rPr>
              <a:t>committed?</a:t>
            </a:r>
            <a:endParaRPr lang="en-US" dirty="0">
              <a:solidFill>
                <a:schemeClr val="accent4"/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 flipH="1">
            <a:off x="4648200" y="2019300"/>
            <a:ext cx="609600" cy="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4648200" y="3086100"/>
            <a:ext cx="609600" cy="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9" name="Rounded Rectangle 68"/>
          <p:cNvSpPr/>
          <p:nvPr/>
        </p:nvSpPr>
        <p:spPr>
          <a:xfrm>
            <a:off x="4038600" y="1752600"/>
            <a:ext cx="533400" cy="5334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519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ontent Placeholder 5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#1/2: Leader decides entry in current term is committed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spcBef>
                <a:spcPts val="2400"/>
              </a:spcBef>
            </a:pPr>
            <a:r>
              <a:rPr lang="en-US" dirty="0" smtClean="0"/>
              <a:t>Safe: leader for term 3 must contain entry 4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609600"/>
          </a:xfrm>
        </p:spPr>
        <p:txBody>
          <a:bodyPr/>
          <a:lstStyle/>
          <a:p>
            <a:r>
              <a:rPr lang="en-US" dirty="0" smtClean="0"/>
              <a:t>Committing Entry from Current Term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90800" y="2209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1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71800" y="2209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2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2800" y="2209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3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33800" y="2209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4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14800" y="2209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5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95800" y="2209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6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90800" y="2590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2971800" y="2590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2590800" y="3124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2971800" y="3124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2590800" y="3657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7" name="Rectangle 26"/>
          <p:cNvSpPr/>
          <p:nvPr/>
        </p:nvSpPr>
        <p:spPr>
          <a:xfrm>
            <a:off x="2971800" y="3657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2590800" y="4191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1" name="Rectangle 30"/>
          <p:cNvSpPr/>
          <p:nvPr/>
        </p:nvSpPr>
        <p:spPr>
          <a:xfrm>
            <a:off x="3352800" y="2590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2971800" y="4191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2590800" y="4724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2971800" y="4724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2209800" y="26428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47" name="TextBox 46"/>
          <p:cNvSpPr txBox="1"/>
          <p:nvPr/>
        </p:nvSpPr>
        <p:spPr>
          <a:xfrm>
            <a:off x="2209800" y="31762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8" name="TextBox 47"/>
          <p:cNvSpPr txBox="1"/>
          <p:nvPr/>
        </p:nvSpPr>
        <p:spPr>
          <a:xfrm>
            <a:off x="2209800" y="37096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49" name="TextBox 48"/>
          <p:cNvSpPr txBox="1"/>
          <p:nvPr/>
        </p:nvSpPr>
        <p:spPr>
          <a:xfrm>
            <a:off x="2209800" y="42430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2209800" y="47764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  <p:sp>
        <p:nvSpPr>
          <p:cNvPr id="52" name="Rectangle 51"/>
          <p:cNvSpPr/>
          <p:nvPr/>
        </p:nvSpPr>
        <p:spPr>
          <a:xfrm>
            <a:off x="3352800" y="3124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53" name="Rectangle 52"/>
          <p:cNvSpPr/>
          <p:nvPr/>
        </p:nvSpPr>
        <p:spPr>
          <a:xfrm>
            <a:off x="3352800" y="36576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54" name="Rectangle 53"/>
          <p:cNvSpPr/>
          <p:nvPr/>
        </p:nvSpPr>
        <p:spPr>
          <a:xfrm>
            <a:off x="3733800" y="2590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55" name="Rectangle 54"/>
          <p:cNvSpPr/>
          <p:nvPr/>
        </p:nvSpPr>
        <p:spPr>
          <a:xfrm>
            <a:off x="3733800" y="3124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56" name="Rectangle 55"/>
          <p:cNvSpPr/>
          <p:nvPr/>
        </p:nvSpPr>
        <p:spPr>
          <a:xfrm>
            <a:off x="4114800" y="2590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57" name="Rectangle 56"/>
          <p:cNvSpPr/>
          <p:nvPr/>
        </p:nvSpPr>
        <p:spPr>
          <a:xfrm>
            <a:off x="3733800" y="36576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58" name="Rectangle 57"/>
          <p:cNvSpPr/>
          <p:nvPr/>
        </p:nvSpPr>
        <p:spPr>
          <a:xfrm>
            <a:off x="3352800" y="41910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60" name="Rounded Rectangle 59"/>
          <p:cNvSpPr/>
          <p:nvPr/>
        </p:nvSpPr>
        <p:spPr>
          <a:xfrm>
            <a:off x="3657600" y="3581400"/>
            <a:ext cx="533400" cy="533400"/>
          </a:xfrm>
          <a:prstGeom prst="roundRect">
            <a:avLst/>
          </a:prstGeom>
          <a:noFill/>
          <a:ln>
            <a:solidFill>
              <a:schemeClr val="tx2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5088538" y="3604240"/>
            <a:ext cx="2531462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l">
              <a:lnSpc>
                <a:spcPts val="1900"/>
              </a:lnSpc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 err="1" smtClean="0">
                <a:solidFill>
                  <a:schemeClr val="tx2"/>
                </a:solidFill>
              </a:rPr>
              <a:t>AppendEntries</a:t>
            </a:r>
            <a:r>
              <a:rPr lang="en-US" dirty="0" smtClean="0">
                <a:solidFill>
                  <a:schemeClr val="tx2"/>
                </a:solidFill>
              </a:rPr>
              <a:t> just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succeeded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flipH="1">
            <a:off x="4343400" y="3848100"/>
            <a:ext cx="609600" cy="0"/>
          </a:xfrm>
          <a:prstGeom prst="line">
            <a:avLst/>
          </a:pr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5088538" y="4389487"/>
            <a:ext cx="2531462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l">
              <a:lnSpc>
                <a:spcPts val="1900"/>
              </a:lnSpc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Can’t be elected as</a:t>
            </a:r>
            <a:br>
              <a:rPr lang="en-US" dirty="0" smtClean="0"/>
            </a:br>
            <a:r>
              <a:rPr lang="en-US" dirty="0" smtClean="0"/>
              <a:t>leader for term 3</a:t>
            </a:r>
            <a:endParaRPr lang="en-US" dirty="0"/>
          </a:p>
        </p:txBody>
      </p:sp>
      <p:sp>
        <p:nvSpPr>
          <p:cNvPr id="2" name="Freeform 1"/>
          <p:cNvSpPr/>
          <p:nvPr/>
        </p:nvSpPr>
        <p:spPr>
          <a:xfrm>
            <a:off x="4013733" y="2906829"/>
            <a:ext cx="355881" cy="808523"/>
          </a:xfrm>
          <a:custGeom>
            <a:avLst/>
            <a:gdLst>
              <a:gd name="connsiteX0" fmla="*/ 9261 w 9261"/>
              <a:gd name="connsiteY0" fmla="*/ 0 h 808523"/>
              <a:gd name="connsiteX1" fmla="*/ 9261 w 9261"/>
              <a:gd name="connsiteY1" fmla="*/ 808523 h 808523"/>
              <a:gd name="connsiteX0" fmla="*/ 445 w 209903"/>
              <a:gd name="connsiteY0" fmla="*/ 0 h 10000"/>
              <a:gd name="connsiteX1" fmla="*/ 445 w 209903"/>
              <a:gd name="connsiteY1" fmla="*/ 10000 h 10000"/>
              <a:gd name="connsiteX0" fmla="*/ 0 w 384280"/>
              <a:gd name="connsiteY0" fmla="*/ 0 h 10000"/>
              <a:gd name="connsiteX1" fmla="*/ 0 w 384280"/>
              <a:gd name="connsiteY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84280" h="10000">
                <a:moveTo>
                  <a:pt x="0" y="0"/>
                </a:moveTo>
                <a:cubicBezTo>
                  <a:pt x="479825" y="3611"/>
                  <a:pt x="543919" y="6389"/>
                  <a:pt x="0" y="10000"/>
                </a:cubicBezTo>
              </a:path>
            </a:pathLst>
          </a:custGeom>
          <a:noFill/>
          <a:ln>
            <a:solidFill>
              <a:schemeClr val="tx2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ight Brace 42"/>
          <p:cNvSpPr/>
          <p:nvPr/>
        </p:nvSpPr>
        <p:spPr>
          <a:xfrm>
            <a:off x="4800600" y="4114800"/>
            <a:ext cx="152400" cy="1066800"/>
          </a:xfrm>
          <a:prstGeom prst="rightBrace">
            <a:avLst>
              <a:gd name="adj1" fmla="val 33757"/>
              <a:gd name="adj2" fmla="val 50000"/>
            </a:avLst>
          </a:prstGeom>
          <a:ln w="1905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88538" y="2545189"/>
            <a:ext cx="1295400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>
                <a:solidFill>
                  <a:schemeClr val="tx2"/>
                </a:solidFill>
              </a:rPr>
              <a:t>Leader for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term 2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flipH="1">
            <a:off x="4572000" y="2781300"/>
            <a:ext cx="381000" cy="0"/>
          </a:xfrm>
          <a:prstGeom prst="line">
            <a:avLst/>
          </a:pr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4390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ontent Placeholder 5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#2/2: Leader is trying to finish committing entry from an earlier term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Entry 3 </a:t>
            </a:r>
            <a:r>
              <a:rPr lang="en-US" dirty="0" smtClean="0">
                <a:solidFill>
                  <a:schemeClr val="accent4"/>
                </a:solidFill>
              </a:rPr>
              <a:t>not safely committed</a:t>
            </a:r>
            <a:r>
              <a:rPr lang="en-US" dirty="0" smtClean="0"/>
              <a:t>: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s</a:t>
            </a:r>
            <a:r>
              <a:rPr lang="en-US" baseline="-25000" dirty="0" smtClean="0"/>
              <a:t>5</a:t>
            </a:r>
            <a:r>
              <a:rPr lang="en-US" dirty="0" smtClean="0"/>
              <a:t> can be elected as leader for term 5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If elected, it will overwrite entry 3 on s</a:t>
            </a:r>
            <a:r>
              <a:rPr lang="en-US" baseline="-25000" dirty="0" smtClean="0"/>
              <a:t>1</a:t>
            </a:r>
            <a:r>
              <a:rPr lang="en-US" dirty="0" smtClean="0"/>
              <a:t>, s</a:t>
            </a:r>
            <a:r>
              <a:rPr lang="en-US" baseline="-25000" dirty="0" smtClean="0"/>
              <a:t>2</a:t>
            </a:r>
            <a:r>
              <a:rPr lang="en-US" dirty="0" smtClean="0"/>
              <a:t>, and s</a:t>
            </a:r>
            <a:r>
              <a:rPr lang="en-US" baseline="-25000" dirty="0" smtClean="0"/>
              <a:t>3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609600"/>
          </a:xfrm>
        </p:spPr>
        <p:txBody>
          <a:bodyPr/>
          <a:lstStyle/>
          <a:p>
            <a:r>
              <a:rPr lang="en-US" dirty="0" smtClean="0"/>
              <a:t>Committing Entry from Earlier Term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90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1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71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2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2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3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33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4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14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5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95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6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90800" y="2438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2971800" y="2438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2590800" y="2971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2971800" y="2971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2590800" y="3505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7" name="Rectangle 26"/>
          <p:cNvSpPr/>
          <p:nvPr/>
        </p:nvSpPr>
        <p:spPr>
          <a:xfrm>
            <a:off x="2971800" y="3505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2590800" y="4038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1" name="Rectangle 30"/>
          <p:cNvSpPr/>
          <p:nvPr/>
        </p:nvSpPr>
        <p:spPr>
          <a:xfrm>
            <a:off x="3352800" y="24384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2971800" y="4038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2590800" y="4572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2971800" y="4572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2209800" y="24904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47" name="TextBox 46"/>
          <p:cNvSpPr txBox="1"/>
          <p:nvPr/>
        </p:nvSpPr>
        <p:spPr>
          <a:xfrm>
            <a:off x="2209800" y="30238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8" name="TextBox 47"/>
          <p:cNvSpPr txBox="1"/>
          <p:nvPr/>
        </p:nvSpPr>
        <p:spPr>
          <a:xfrm>
            <a:off x="2209800" y="35572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49" name="TextBox 48"/>
          <p:cNvSpPr txBox="1"/>
          <p:nvPr/>
        </p:nvSpPr>
        <p:spPr>
          <a:xfrm>
            <a:off x="2209800" y="40906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2209800" y="46240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  <p:sp>
        <p:nvSpPr>
          <p:cNvPr id="52" name="Rectangle 51"/>
          <p:cNvSpPr/>
          <p:nvPr/>
        </p:nvSpPr>
        <p:spPr>
          <a:xfrm>
            <a:off x="3352800" y="2971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53" name="Rectangle 52"/>
          <p:cNvSpPr/>
          <p:nvPr/>
        </p:nvSpPr>
        <p:spPr>
          <a:xfrm>
            <a:off x="3352800" y="3505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60" name="Rounded Rectangle 59"/>
          <p:cNvSpPr/>
          <p:nvPr/>
        </p:nvSpPr>
        <p:spPr>
          <a:xfrm>
            <a:off x="3276600" y="3429000"/>
            <a:ext cx="533400" cy="533400"/>
          </a:xfrm>
          <a:prstGeom prst="roundRect">
            <a:avLst/>
          </a:prstGeom>
          <a:noFill/>
          <a:ln>
            <a:solidFill>
              <a:schemeClr val="tx2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5088538" y="3451840"/>
            <a:ext cx="2531462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l">
              <a:lnSpc>
                <a:spcPts val="1900"/>
              </a:lnSpc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 err="1" smtClean="0">
                <a:solidFill>
                  <a:schemeClr val="tx2"/>
                </a:solidFill>
              </a:rPr>
              <a:t>AppendEntries</a:t>
            </a:r>
            <a:r>
              <a:rPr lang="en-US" dirty="0" smtClean="0">
                <a:solidFill>
                  <a:schemeClr val="tx2"/>
                </a:solidFill>
              </a:rPr>
              <a:t> just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succeeded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flipH="1">
            <a:off x="3962400" y="3695700"/>
            <a:ext cx="990600" cy="0"/>
          </a:xfrm>
          <a:prstGeom prst="line">
            <a:avLst/>
          </a:pr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352800" y="45720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43" name="Rectangle 42"/>
          <p:cNvSpPr/>
          <p:nvPr/>
        </p:nvSpPr>
        <p:spPr>
          <a:xfrm>
            <a:off x="3733800" y="24384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44" name="Rectangle 43"/>
          <p:cNvSpPr/>
          <p:nvPr/>
        </p:nvSpPr>
        <p:spPr>
          <a:xfrm>
            <a:off x="3733800" y="45720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45" name="Freeform 44"/>
          <p:cNvSpPr/>
          <p:nvPr/>
        </p:nvSpPr>
        <p:spPr>
          <a:xfrm>
            <a:off x="3657600" y="2754429"/>
            <a:ext cx="355881" cy="808523"/>
          </a:xfrm>
          <a:custGeom>
            <a:avLst/>
            <a:gdLst>
              <a:gd name="connsiteX0" fmla="*/ 9261 w 9261"/>
              <a:gd name="connsiteY0" fmla="*/ 0 h 808523"/>
              <a:gd name="connsiteX1" fmla="*/ 9261 w 9261"/>
              <a:gd name="connsiteY1" fmla="*/ 808523 h 808523"/>
              <a:gd name="connsiteX0" fmla="*/ 445 w 209903"/>
              <a:gd name="connsiteY0" fmla="*/ 0 h 10000"/>
              <a:gd name="connsiteX1" fmla="*/ 445 w 209903"/>
              <a:gd name="connsiteY1" fmla="*/ 10000 h 10000"/>
              <a:gd name="connsiteX0" fmla="*/ 0 w 384280"/>
              <a:gd name="connsiteY0" fmla="*/ 0 h 10000"/>
              <a:gd name="connsiteX1" fmla="*/ 0 w 384280"/>
              <a:gd name="connsiteY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84280" h="10000">
                <a:moveTo>
                  <a:pt x="0" y="0"/>
                </a:moveTo>
                <a:cubicBezTo>
                  <a:pt x="479825" y="3611"/>
                  <a:pt x="543919" y="6389"/>
                  <a:pt x="0" y="10000"/>
                </a:cubicBezTo>
              </a:path>
            </a:pathLst>
          </a:custGeom>
          <a:noFill/>
          <a:ln>
            <a:solidFill>
              <a:schemeClr val="tx2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088538" y="2380650"/>
            <a:ext cx="1295400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>
                <a:solidFill>
                  <a:schemeClr val="tx2"/>
                </a:solidFill>
              </a:rPr>
              <a:t>Leader for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term 4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 flipH="1">
            <a:off x="4343400" y="2628900"/>
            <a:ext cx="609600" cy="0"/>
          </a:xfrm>
          <a:prstGeom prst="line">
            <a:avLst/>
          </a:pr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114800" y="45720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34055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267200"/>
            <a:ext cx="8458200" cy="2057400"/>
          </a:xfrm>
        </p:spPr>
        <p:txBody>
          <a:bodyPr/>
          <a:lstStyle/>
          <a:p>
            <a:r>
              <a:rPr lang="en-US" sz="2000" dirty="0" smtClean="0"/>
              <a:t>Replicated log =&gt; </a:t>
            </a:r>
            <a:r>
              <a:rPr lang="en-US" sz="2000" dirty="0" smtClean="0">
                <a:solidFill>
                  <a:schemeClr val="accent4"/>
                </a:solidFill>
              </a:rPr>
              <a:t>replicated state </a:t>
            </a:r>
            <a:r>
              <a:rPr lang="en-US" sz="2000" dirty="0">
                <a:solidFill>
                  <a:schemeClr val="accent4"/>
                </a:solidFill>
              </a:rPr>
              <a:t>machine</a:t>
            </a:r>
          </a:p>
          <a:p>
            <a:pPr lvl="1"/>
            <a:r>
              <a:rPr lang="en-US" sz="1600" dirty="0"/>
              <a:t>All servers execute same commands in same </a:t>
            </a:r>
            <a:r>
              <a:rPr lang="en-US" sz="1600" dirty="0" smtClean="0"/>
              <a:t>order</a:t>
            </a:r>
            <a:endParaRPr lang="en-US" sz="2000" dirty="0" smtClean="0">
              <a:solidFill>
                <a:schemeClr val="accent4"/>
              </a:solidFill>
            </a:endParaRPr>
          </a:p>
          <a:p>
            <a:r>
              <a:rPr lang="en-US" sz="2000" dirty="0" smtClean="0"/>
              <a:t>Consensus module ensures proper log replication</a:t>
            </a:r>
          </a:p>
          <a:p>
            <a:r>
              <a:rPr lang="en-US" sz="2000" dirty="0" smtClean="0"/>
              <a:t>System makes progress as long as any majority of servers are up</a:t>
            </a:r>
          </a:p>
          <a:p>
            <a:r>
              <a:rPr lang="en-US" sz="2000" dirty="0"/>
              <a:t>Failure model: fail-stop (not </a:t>
            </a:r>
            <a:r>
              <a:rPr lang="en-US" sz="2000" dirty="0" smtClean="0"/>
              <a:t>Byzantine), </a:t>
            </a:r>
            <a:r>
              <a:rPr lang="en-US" sz="2000" dirty="0"/>
              <a:t>delayed/lost messages</a:t>
            </a:r>
          </a:p>
          <a:p>
            <a:endParaRPr lang="en-US" sz="2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Replicated Log</a:t>
            </a:r>
            <a:endParaRPr lang="en-US" dirty="0"/>
          </a:p>
        </p:txBody>
      </p:sp>
      <p:grpSp>
        <p:nvGrpSpPr>
          <p:cNvPr id="194" name="Group 193"/>
          <p:cNvGrpSpPr/>
          <p:nvPr/>
        </p:nvGrpSpPr>
        <p:grpSpPr>
          <a:xfrm>
            <a:off x="533400" y="2133600"/>
            <a:ext cx="2286000" cy="1905000"/>
            <a:chOff x="533400" y="2133600"/>
            <a:chExt cx="2286000" cy="1905000"/>
          </a:xfrm>
        </p:grpSpPr>
        <p:sp>
          <p:nvSpPr>
            <p:cNvPr id="64" name="Rounded Rectangle 63"/>
            <p:cNvSpPr/>
            <p:nvPr/>
          </p:nvSpPr>
          <p:spPr>
            <a:xfrm>
              <a:off x="533400" y="21336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1" name="Group 90"/>
            <p:cNvGrpSpPr/>
            <p:nvPr/>
          </p:nvGrpSpPr>
          <p:grpSpPr>
            <a:xfrm>
              <a:off x="838200" y="3657600"/>
              <a:ext cx="1524000" cy="228600"/>
              <a:chOff x="1828800" y="3733800"/>
              <a:chExt cx="1524000" cy="228600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400" dirty="0" smtClean="0">
                    <a:solidFill>
                      <a:schemeClr val="tx1"/>
                    </a:solidFill>
                    <a:latin typeface="Arial" charset="0"/>
                  </a:rPr>
                  <a:t>add</a:t>
                </a:r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400" dirty="0" err="1" smtClean="0">
                    <a:solidFill>
                      <a:schemeClr val="tx1"/>
                    </a:solidFill>
                    <a:latin typeface="Arial" charset="0"/>
                  </a:rPr>
                  <a:t>jmp</a:t>
                </a:r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400" dirty="0" err="1" smtClean="0">
                    <a:solidFill>
                      <a:schemeClr val="tx1"/>
                    </a:solidFill>
                    <a:latin typeface="Arial" charset="0"/>
                  </a:rPr>
                  <a:t>mov</a:t>
                </a:r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400" dirty="0" err="1" smtClean="0">
                    <a:solidFill>
                      <a:schemeClr val="tx1"/>
                    </a:solidFill>
                    <a:latin typeface="Arial" charset="0"/>
                  </a:rPr>
                  <a:t>shl</a:t>
                </a:r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>
              <a:off x="1436694" y="3429000"/>
              <a:ext cx="327013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b="1" dirty="0" smtClean="0"/>
                <a:t>Log</a:t>
              </a:r>
              <a:endParaRPr lang="en-US" sz="1400" b="1" dirty="0"/>
            </a:p>
          </p:txBody>
        </p:sp>
        <p:grpSp>
          <p:nvGrpSpPr>
            <p:cNvPr id="90" name="Group 89"/>
            <p:cNvGrpSpPr/>
            <p:nvPr/>
          </p:nvGrpSpPr>
          <p:grpSpPr>
            <a:xfrm>
              <a:off x="1932167" y="2667000"/>
              <a:ext cx="658633" cy="609600"/>
              <a:chOff x="3075167" y="2286000"/>
              <a:chExt cx="658633" cy="609600"/>
            </a:xfrm>
          </p:grpSpPr>
          <p:sp>
            <p:nvSpPr>
              <p:cNvPr id="72" name="Oval 71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Freeform 75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Freeform 76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Freeform 77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Freeform 78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reeform 79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1" name="Straight Connector 80"/>
              <p:cNvCxnSpPr>
                <a:stCxn id="74" idx="0"/>
                <a:endCxn id="72" idx="4"/>
              </p:cNvCxnSpPr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89" name="Group 88"/>
            <p:cNvGrpSpPr/>
            <p:nvPr/>
          </p:nvGrpSpPr>
          <p:grpSpPr>
            <a:xfrm>
              <a:off x="901728" y="2667000"/>
              <a:ext cx="531549" cy="533400"/>
              <a:chOff x="2057400" y="2438400"/>
              <a:chExt cx="379678" cy="381000"/>
            </a:xfrm>
          </p:grpSpPr>
          <p:sp>
            <p:nvSpPr>
              <p:cNvPr id="84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7" name="TextBox 86"/>
            <p:cNvSpPr txBox="1"/>
            <p:nvPr/>
          </p:nvSpPr>
          <p:spPr>
            <a:xfrm>
              <a:off x="685800" y="2209800"/>
              <a:ext cx="963405" cy="3847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en-US" sz="1400" b="1" dirty="0" smtClean="0"/>
                <a:t>Consensus</a:t>
              </a:r>
              <a:br>
                <a:rPr lang="en-US" sz="1400" b="1" dirty="0" smtClean="0"/>
              </a:br>
              <a:r>
                <a:rPr lang="en-US" sz="1400" b="1" dirty="0" smtClean="0"/>
                <a:t>Module</a:t>
              </a:r>
              <a:endParaRPr lang="en-US" sz="1400" b="1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905000" y="2209800"/>
              <a:ext cx="714939" cy="3847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en-US" sz="1400" b="1" dirty="0" smtClean="0"/>
                <a:t>State</a:t>
              </a:r>
              <a:br>
                <a:rPr lang="en-US" sz="1400" b="1" dirty="0" smtClean="0"/>
              </a:br>
              <a:r>
                <a:rPr lang="en-US" sz="1400" b="1" dirty="0" smtClean="0"/>
                <a:t>Machine</a:t>
              </a:r>
              <a:endParaRPr lang="en-US" sz="1400" b="1" dirty="0"/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2971800" y="2133600"/>
            <a:ext cx="2286000" cy="1905000"/>
            <a:chOff x="533400" y="2133600"/>
            <a:chExt cx="2286000" cy="1905000"/>
          </a:xfrm>
        </p:grpSpPr>
        <p:sp>
          <p:nvSpPr>
            <p:cNvPr id="196" name="Rounded Rectangle 195"/>
            <p:cNvSpPr/>
            <p:nvPr/>
          </p:nvSpPr>
          <p:spPr>
            <a:xfrm>
              <a:off x="533400" y="21336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7" name="Group 196"/>
            <p:cNvGrpSpPr/>
            <p:nvPr/>
          </p:nvGrpSpPr>
          <p:grpSpPr>
            <a:xfrm>
              <a:off x="838200" y="3657600"/>
              <a:ext cx="1524000" cy="228600"/>
              <a:chOff x="1828800" y="3733800"/>
              <a:chExt cx="1524000" cy="228600"/>
            </a:xfrm>
          </p:grpSpPr>
          <p:sp>
            <p:nvSpPr>
              <p:cNvPr id="216" name="Rectangle 215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400" dirty="0" smtClean="0">
                    <a:solidFill>
                      <a:schemeClr val="tx1"/>
                    </a:solidFill>
                    <a:latin typeface="Arial" charset="0"/>
                  </a:rPr>
                  <a:t>add</a:t>
                </a:r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400" dirty="0" err="1" smtClean="0">
                    <a:solidFill>
                      <a:schemeClr val="tx1"/>
                    </a:solidFill>
                    <a:latin typeface="Arial" charset="0"/>
                  </a:rPr>
                  <a:t>jmp</a:t>
                </a:r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400" dirty="0" err="1" smtClean="0">
                    <a:solidFill>
                      <a:schemeClr val="tx1"/>
                    </a:solidFill>
                    <a:latin typeface="Arial" charset="0"/>
                  </a:rPr>
                  <a:t>mov</a:t>
                </a:r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400" dirty="0" err="1" smtClean="0">
                    <a:solidFill>
                      <a:schemeClr val="tx1"/>
                    </a:solidFill>
                    <a:latin typeface="Arial" charset="0"/>
                  </a:rPr>
                  <a:t>shl</a:t>
                </a:r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sp>
          <p:nvSpPr>
            <p:cNvPr id="198" name="TextBox 197"/>
            <p:cNvSpPr txBox="1"/>
            <p:nvPr/>
          </p:nvSpPr>
          <p:spPr>
            <a:xfrm>
              <a:off x="1436694" y="3429000"/>
              <a:ext cx="327013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b="1" dirty="0" smtClean="0"/>
                <a:t>Log</a:t>
              </a:r>
              <a:endParaRPr lang="en-US" sz="1400" b="1" dirty="0"/>
            </a:p>
          </p:txBody>
        </p:sp>
        <p:grpSp>
          <p:nvGrpSpPr>
            <p:cNvPr id="199" name="Group 198"/>
            <p:cNvGrpSpPr/>
            <p:nvPr/>
          </p:nvGrpSpPr>
          <p:grpSpPr>
            <a:xfrm>
              <a:off x="1932167" y="2667000"/>
              <a:ext cx="658633" cy="609600"/>
              <a:chOff x="3075167" y="2286000"/>
              <a:chExt cx="658633" cy="609600"/>
            </a:xfrm>
          </p:grpSpPr>
          <p:sp>
            <p:nvSpPr>
              <p:cNvPr id="206" name="Oval 205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Oval 206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Oval 207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Oval 208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Freeform 209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Freeform 210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Freeform 211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Freeform 212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Freeform 213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5" name="Straight Connector 214"/>
              <p:cNvCxnSpPr>
                <a:stCxn id="208" idx="0"/>
                <a:endCxn id="206" idx="4"/>
              </p:cNvCxnSpPr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00" name="Group 199"/>
            <p:cNvGrpSpPr/>
            <p:nvPr/>
          </p:nvGrpSpPr>
          <p:grpSpPr>
            <a:xfrm>
              <a:off x="901728" y="2667000"/>
              <a:ext cx="531549" cy="533400"/>
              <a:chOff x="2057400" y="2438400"/>
              <a:chExt cx="379678" cy="381000"/>
            </a:xfrm>
          </p:grpSpPr>
          <p:sp>
            <p:nvSpPr>
              <p:cNvPr id="203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1" name="TextBox 200"/>
            <p:cNvSpPr txBox="1"/>
            <p:nvPr/>
          </p:nvSpPr>
          <p:spPr>
            <a:xfrm>
              <a:off x="685800" y="2209800"/>
              <a:ext cx="963405" cy="3847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en-US" sz="1400" b="1" dirty="0" smtClean="0"/>
                <a:t>Consensus</a:t>
              </a:r>
              <a:br>
                <a:rPr lang="en-US" sz="1400" b="1" dirty="0" smtClean="0"/>
              </a:br>
              <a:r>
                <a:rPr lang="en-US" sz="1400" b="1" dirty="0" smtClean="0"/>
                <a:t>Module</a:t>
              </a:r>
              <a:endParaRPr lang="en-US" sz="1400" b="1" dirty="0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1905000" y="2209800"/>
              <a:ext cx="714939" cy="3847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en-US" sz="1400" b="1" dirty="0" smtClean="0"/>
                <a:t>State</a:t>
              </a:r>
              <a:br>
                <a:rPr lang="en-US" sz="1400" b="1" dirty="0" smtClean="0"/>
              </a:br>
              <a:r>
                <a:rPr lang="en-US" sz="1400" b="1" dirty="0" smtClean="0"/>
                <a:t>Machine</a:t>
              </a:r>
              <a:endParaRPr lang="en-US" sz="1400" b="1" dirty="0"/>
            </a:p>
          </p:txBody>
        </p:sp>
      </p:grpSp>
      <p:grpSp>
        <p:nvGrpSpPr>
          <p:cNvPr id="220" name="Group 219"/>
          <p:cNvGrpSpPr/>
          <p:nvPr/>
        </p:nvGrpSpPr>
        <p:grpSpPr>
          <a:xfrm>
            <a:off x="5410200" y="2133600"/>
            <a:ext cx="2286000" cy="1905000"/>
            <a:chOff x="533400" y="2133600"/>
            <a:chExt cx="2286000" cy="1905000"/>
          </a:xfrm>
        </p:grpSpPr>
        <p:sp>
          <p:nvSpPr>
            <p:cNvPr id="221" name="Rounded Rectangle 220"/>
            <p:cNvSpPr/>
            <p:nvPr/>
          </p:nvSpPr>
          <p:spPr>
            <a:xfrm>
              <a:off x="533400" y="21336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2" name="Group 221"/>
            <p:cNvGrpSpPr/>
            <p:nvPr/>
          </p:nvGrpSpPr>
          <p:grpSpPr>
            <a:xfrm>
              <a:off x="838200" y="3657600"/>
              <a:ext cx="1524000" cy="228600"/>
              <a:chOff x="1828800" y="3733800"/>
              <a:chExt cx="1524000" cy="228600"/>
            </a:xfrm>
          </p:grpSpPr>
          <p:sp>
            <p:nvSpPr>
              <p:cNvPr id="241" name="Rectangle 240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400" dirty="0" smtClean="0">
                    <a:solidFill>
                      <a:schemeClr val="tx1"/>
                    </a:solidFill>
                    <a:latin typeface="Arial" charset="0"/>
                  </a:rPr>
                  <a:t>add</a:t>
                </a:r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42" name="Rectangle 241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400" dirty="0" err="1" smtClean="0">
                    <a:solidFill>
                      <a:schemeClr val="tx1"/>
                    </a:solidFill>
                    <a:latin typeface="Arial" charset="0"/>
                  </a:rPr>
                  <a:t>jmp</a:t>
                </a:r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43" name="Rectangle 242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400" dirty="0" err="1" smtClean="0">
                    <a:solidFill>
                      <a:schemeClr val="tx1"/>
                    </a:solidFill>
                    <a:latin typeface="Arial" charset="0"/>
                  </a:rPr>
                  <a:t>mov</a:t>
                </a:r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44" name="Rectangle 243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400" dirty="0" err="1" smtClean="0">
                    <a:solidFill>
                      <a:schemeClr val="tx1"/>
                    </a:solidFill>
                    <a:latin typeface="Arial" charset="0"/>
                  </a:rPr>
                  <a:t>shl</a:t>
                </a:r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sp>
          <p:nvSpPr>
            <p:cNvPr id="223" name="TextBox 222"/>
            <p:cNvSpPr txBox="1"/>
            <p:nvPr/>
          </p:nvSpPr>
          <p:spPr>
            <a:xfrm>
              <a:off x="1436694" y="3429000"/>
              <a:ext cx="327013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b="1" dirty="0" smtClean="0"/>
                <a:t>Log</a:t>
              </a:r>
              <a:endParaRPr lang="en-US" sz="1400" b="1" dirty="0"/>
            </a:p>
          </p:txBody>
        </p:sp>
        <p:grpSp>
          <p:nvGrpSpPr>
            <p:cNvPr id="224" name="Group 223"/>
            <p:cNvGrpSpPr/>
            <p:nvPr/>
          </p:nvGrpSpPr>
          <p:grpSpPr>
            <a:xfrm>
              <a:off x="1932167" y="2667000"/>
              <a:ext cx="658633" cy="609600"/>
              <a:chOff x="3075167" y="2286000"/>
              <a:chExt cx="658633" cy="609600"/>
            </a:xfrm>
          </p:grpSpPr>
          <p:sp>
            <p:nvSpPr>
              <p:cNvPr id="231" name="Oval 23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Oval 23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Oval 23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Oval 23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Freeform 23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Freeform 23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Freeform 23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Freeform 23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Freeform 23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0" name="Straight Connector 239"/>
              <p:cNvCxnSpPr>
                <a:stCxn id="233" idx="0"/>
                <a:endCxn id="231" idx="4"/>
              </p:cNvCxnSpPr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25" name="Group 224"/>
            <p:cNvGrpSpPr/>
            <p:nvPr/>
          </p:nvGrpSpPr>
          <p:grpSpPr>
            <a:xfrm>
              <a:off x="901728" y="2667000"/>
              <a:ext cx="531549" cy="533400"/>
              <a:chOff x="2057400" y="2438400"/>
              <a:chExt cx="379678" cy="381000"/>
            </a:xfrm>
          </p:grpSpPr>
          <p:sp>
            <p:nvSpPr>
              <p:cNvPr id="22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6" name="TextBox 225"/>
            <p:cNvSpPr txBox="1"/>
            <p:nvPr/>
          </p:nvSpPr>
          <p:spPr>
            <a:xfrm>
              <a:off x="685800" y="2209800"/>
              <a:ext cx="963405" cy="3847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en-US" sz="1400" b="1" dirty="0" smtClean="0"/>
                <a:t>Consensus</a:t>
              </a:r>
              <a:br>
                <a:rPr lang="en-US" sz="1400" b="1" dirty="0" smtClean="0"/>
              </a:br>
              <a:r>
                <a:rPr lang="en-US" sz="1400" b="1" dirty="0" smtClean="0"/>
                <a:t>Module</a:t>
              </a:r>
              <a:endParaRPr lang="en-US" sz="1400" b="1" dirty="0"/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1905000" y="2209800"/>
              <a:ext cx="714939" cy="3847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en-US" sz="1400" b="1" dirty="0" smtClean="0"/>
                <a:t>State</a:t>
              </a:r>
              <a:br>
                <a:rPr lang="en-US" sz="1400" b="1" dirty="0" smtClean="0"/>
              </a:br>
              <a:r>
                <a:rPr lang="en-US" sz="1400" b="1" dirty="0" smtClean="0"/>
                <a:t>Machine</a:t>
              </a:r>
              <a:endParaRPr lang="en-US" sz="1400" b="1" dirty="0"/>
            </a:p>
          </p:txBody>
        </p:sp>
      </p:grpSp>
      <p:sp>
        <p:nvSpPr>
          <p:cNvPr id="245" name="TextBox 244"/>
          <p:cNvSpPr txBox="1"/>
          <p:nvPr/>
        </p:nvSpPr>
        <p:spPr>
          <a:xfrm>
            <a:off x="7866474" y="2901434"/>
            <a:ext cx="1031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Servers</a:t>
            </a:r>
            <a:endParaRPr lang="en-US" b="1" dirty="0"/>
          </a:p>
        </p:txBody>
      </p:sp>
      <p:sp>
        <p:nvSpPr>
          <p:cNvPr id="262" name="TextBox 261"/>
          <p:cNvSpPr txBox="1"/>
          <p:nvPr/>
        </p:nvSpPr>
        <p:spPr>
          <a:xfrm>
            <a:off x="7904947" y="12954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Clients</a:t>
            </a:r>
          </a:p>
        </p:txBody>
      </p:sp>
      <p:pic>
        <p:nvPicPr>
          <p:cNvPr id="263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7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8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9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2" name="Straight Connector 271"/>
          <p:cNvCxnSpPr/>
          <p:nvPr/>
        </p:nvCxnSpPr>
        <p:spPr>
          <a:xfrm>
            <a:off x="6019800" y="1828800"/>
            <a:ext cx="0" cy="762000"/>
          </a:xfrm>
          <a:prstGeom prst="line">
            <a:avLst/>
          </a:pr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3" name="Freeform 272"/>
          <p:cNvSpPr/>
          <p:nvPr/>
        </p:nvSpPr>
        <p:spPr>
          <a:xfrm>
            <a:off x="3828081" y="2325422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Freeform 273"/>
          <p:cNvSpPr/>
          <p:nvPr/>
        </p:nvSpPr>
        <p:spPr>
          <a:xfrm>
            <a:off x="1371601" y="2081773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Freeform 274"/>
          <p:cNvSpPr/>
          <p:nvPr/>
        </p:nvSpPr>
        <p:spPr>
          <a:xfrm>
            <a:off x="3611105" y="3239146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7" name="Straight Connector 276"/>
          <p:cNvCxnSpPr/>
          <p:nvPr/>
        </p:nvCxnSpPr>
        <p:spPr>
          <a:xfrm flipV="1">
            <a:off x="4694694" y="3306306"/>
            <a:ext cx="0" cy="457200"/>
          </a:xfrm>
          <a:prstGeom prst="line">
            <a:avLst/>
          </a:pr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8" name="Freeform 277"/>
          <p:cNvSpPr/>
          <p:nvPr/>
        </p:nvSpPr>
        <p:spPr>
          <a:xfrm>
            <a:off x="6043048" y="3239146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Freeform 278"/>
          <p:cNvSpPr/>
          <p:nvPr/>
        </p:nvSpPr>
        <p:spPr>
          <a:xfrm>
            <a:off x="1166248" y="3239146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3" name="Straight Connector 282"/>
          <p:cNvCxnSpPr/>
          <p:nvPr/>
        </p:nvCxnSpPr>
        <p:spPr>
          <a:xfrm flipV="1">
            <a:off x="7131804" y="3306306"/>
            <a:ext cx="0" cy="457200"/>
          </a:xfrm>
          <a:prstGeom prst="line">
            <a:avLst/>
          </a:pr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 flipV="1">
            <a:off x="2255004" y="3306306"/>
            <a:ext cx="0" cy="457200"/>
          </a:xfrm>
          <a:prstGeom prst="line">
            <a:avLst/>
          </a:pr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5" name="Freeform 284"/>
          <p:cNvSpPr/>
          <p:nvPr/>
        </p:nvSpPr>
        <p:spPr>
          <a:xfrm>
            <a:off x="6207071" y="1557580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48425" y="1800725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shl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50214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ontent Placeholder 58"/>
          <p:cNvSpPr>
            <a:spLocks noGrp="1"/>
          </p:cNvSpPr>
          <p:nvPr>
            <p:ph idx="1"/>
          </p:nvPr>
        </p:nvSpPr>
        <p:spPr>
          <a:xfrm>
            <a:off x="457200" y="1219201"/>
            <a:ext cx="4267200" cy="4267200"/>
          </a:xfrm>
        </p:spPr>
        <p:txBody>
          <a:bodyPr/>
          <a:lstStyle/>
          <a:p>
            <a:r>
              <a:rPr lang="en-US" dirty="0" smtClean="0"/>
              <a:t>For a leader to decide an entry is committed:</a:t>
            </a:r>
          </a:p>
          <a:p>
            <a:pPr lvl="1"/>
            <a:r>
              <a:rPr lang="en-US" dirty="0"/>
              <a:t>Must be stored on a majority of servers</a:t>
            </a:r>
          </a:p>
          <a:p>
            <a:pPr lvl="1"/>
            <a:r>
              <a:rPr lang="en-US" dirty="0"/>
              <a:t>At least one </a:t>
            </a:r>
            <a:r>
              <a:rPr lang="en-US" dirty="0" smtClean="0"/>
              <a:t>new entry </a:t>
            </a:r>
            <a:r>
              <a:rPr lang="en-US" dirty="0"/>
              <a:t>from leader’s term must also be stored on majority of servers</a:t>
            </a:r>
          </a:p>
          <a:p>
            <a:r>
              <a:rPr lang="en-US" dirty="0" smtClean="0"/>
              <a:t>Once entry 4 committed:</a:t>
            </a:r>
          </a:p>
          <a:p>
            <a:pPr lvl="1"/>
            <a:r>
              <a:rPr lang="en-US" dirty="0" smtClean="0"/>
              <a:t>s</a:t>
            </a:r>
            <a:r>
              <a:rPr lang="en-US" baseline="-25000" dirty="0" smtClean="0"/>
              <a:t>5</a:t>
            </a:r>
            <a:r>
              <a:rPr lang="en-US" dirty="0" smtClean="0"/>
              <a:t> cannot be elected leader for term 5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ntries 3 and 4 both safe</a:t>
            </a:r>
            <a:endParaRPr lang="en-US" baseline="-25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609600"/>
          </a:xfrm>
        </p:spPr>
        <p:txBody>
          <a:bodyPr/>
          <a:lstStyle/>
          <a:p>
            <a:r>
              <a:rPr lang="en-US" dirty="0" smtClean="0"/>
              <a:t>New Commitment Rules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0" y="1828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1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5000" y="1828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2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0" y="1828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3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77000" y="1828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4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0" y="1828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5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34000" y="2209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5715000" y="2209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5334000" y="2743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5715000" y="2743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5334000" y="3276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7" name="Rectangle 26"/>
          <p:cNvSpPr/>
          <p:nvPr/>
        </p:nvSpPr>
        <p:spPr>
          <a:xfrm>
            <a:off x="5715000" y="3276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5334000" y="3810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1" name="Rectangle 30"/>
          <p:cNvSpPr/>
          <p:nvPr/>
        </p:nvSpPr>
        <p:spPr>
          <a:xfrm>
            <a:off x="6096000" y="2209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5715000" y="3810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5334000" y="4343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5715000" y="4343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4953000" y="22618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47" name="TextBox 46"/>
          <p:cNvSpPr txBox="1"/>
          <p:nvPr/>
        </p:nvSpPr>
        <p:spPr>
          <a:xfrm>
            <a:off x="4953000" y="27952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8" name="TextBox 47"/>
          <p:cNvSpPr txBox="1"/>
          <p:nvPr/>
        </p:nvSpPr>
        <p:spPr>
          <a:xfrm>
            <a:off x="4953000" y="33286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49" name="TextBox 48"/>
          <p:cNvSpPr txBox="1"/>
          <p:nvPr/>
        </p:nvSpPr>
        <p:spPr>
          <a:xfrm>
            <a:off x="4953000" y="38620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4953000" y="43954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  <p:sp>
        <p:nvSpPr>
          <p:cNvPr id="52" name="Rectangle 51"/>
          <p:cNvSpPr/>
          <p:nvPr/>
        </p:nvSpPr>
        <p:spPr>
          <a:xfrm>
            <a:off x="6096000" y="2743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53" name="Rectangle 52"/>
          <p:cNvSpPr/>
          <p:nvPr/>
        </p:nvSpPr>
        <p:spPr>
          <a:xfrm>
            <a:off x="6096000" y="32766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42" name="Rectangle 41"/>
          <p:cNvSpPr/>
          <p:nvPr/>
        </p:nvSpPr>
        <p:spPr>
          <a:xfrm>
            <a:off x="6096000" y="4343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43" name="Rectangle 42"/>
          <p:cNvSpPr/>
          <p:nvPr/>
        </p:nvSpPr>
        <p:spPr>
          <a:xfrm>
            <a:off x="6477000" y="22098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44" name="Rectangle 43"/>
          <p:cNvSpPr/>
          <p:nvPr/>
        </p:nvSpPr>
        <p:spPr>
          <a:xfrm>
            <a:off x="6477000" y="4343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7831738" y="2152050"/>
            <a:ext cx="1295400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>
                <a:solidFill>
                  <a:schemeClr val="tx2"/>
                </a:solidFill>
              </a:rPr>
              <a:t>Leader for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term 4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 flipH="1">
            <a:off x="7086600" y="2400300"/>
            <a:ext cx="609600" cy="0"/>
          </a:xfrm>
          <a:prstGeom prst="line">
            <a:avLst/>
          </a:pr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6477000" y="27432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41" name="Rectangle 40"/>
          <p:cNvSpPr/>
          <p:nvPr/>
        </p:nvSpPr>
        <p:spPr>
          <a:xfrm>
            <a:off x="6477000" y="32766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589792" y="5486400"/>
            <a:ext cx="78742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Combination of election rules and commitment rules</a:t>
            </a:r>
            <a:br>
              <a:rPr lang="en-US" sz="2400" b="1" dirty="0" smtClean="0">
                <a:solidFill>
                  <a:schemeClr val="tx2"/>
                </a:solidFill>
              </a:rPr>
            </a:br>
            <a:r>
              <a:rPr lang="en-US" sz="2400" b="1" dirty="0" smtClean="0">
                <a:solidFill>
                  <a:schemeClr val="tx2"/>
                </a:solidFill>
              </a:rPr>
              <a:t>makes Raft safe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858000" y="4343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503119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609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Leader changes can result in log inconsistencies: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 Inconsistencies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209800" y="2209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3352800" y="2209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2590800" y="2209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2971800" y="2209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3733800" y="2209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4114800" y="22098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4495800" y="22098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4876800" y="22098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257800" y="22098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38800" y="22098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09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2590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2971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3352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3733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4114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6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4495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7</a:t>
            </a:r>
            <a:endParaRPr lang="en-US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4876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8</a:t>
            </a:r>
            <a:endParaRPr lang="en-US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5257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9</a:t>
            </a:r>
            <a:endParaRPr lang="en-US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5562600" y="17526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10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5943600" y="17526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11</a:t>
            </a:r>
            <a:endParaRPr lang="en-US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6324600" y="17526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12</a:t>
            </a:r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" y="1795899"/>
            <a:ext cx="1143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 smtClean="0"/>
              <a:t>log index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304800" y="2156644"/>
            <a:ext cx="1828800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/>
              <a:t>leader for</a:t>
            </a:r>
            <a:br>
              <a:rPr lang="en-US" dirty="0" smtClean="0"/>
            </a:br>
            <a:r>
              <a:rPr lang="en-US" dirty="0" smtClean="0"/>
              <a:t>term 8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209800" y="2895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2" name="Rectangle 41"/>
          <p:cNvSpPr/>
          <p:nvPr/>
        </p:nvSpPr>
        <p:spPr>
          <a:xfrm>
            <a:off x="3352800" y="28956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43" name="Rectangle 42"/>
          <p:cNvSpPr/>
          <p:nvPr/>
        </p:nvSpPr>
        <p:spPr>
          <a:xfrm>
            <a:off x="2590800" y="2895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4" name="Rectangle 43"/>
          <p:cNvSpPr/>
          <p:nvPr/>
        </p:nvSpPr>
        <p:spPr>
          <a:xfrm>
            <a:off x="2971800" y="2895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5" name="Rectangle 44"/>
          <p:cNvSpPr/>
          <p:nvPr/>
        </p:nvSpPr>
        <p:spPr>
          <a:xfrm>
            <a:off x="3733800" y="28956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46" name="Rectangle 45"/>
          <p:cNvSpPr/>
          <p:nvPr/>
        </p:nvSpPr>
        <p:spPr>
          <a:xfrm>
            <a:off x="4114800" y="28956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47" name="Rectangle 46"/>
          <p:cNvSpPr/>
          <p:nvPr/>
        </p:nvSpPr>
        <p:spPr>
          <a:xfrm>
            <a:off x="4495800" y="28956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48" name="Rectangle 47"/>
          <p:cNvSpPr/>
          <p:nvPr/>
        </p:nvSpPr>
        <p:spPr>
          <a:xfrm>
            <a:off x="4876800" y="28956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257800" y="28956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209800" y="3429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53" name="Rectangle 52"/>
          <p:cNvSpPr/>
          <p:nvPr/>
        </p:nvSpPr>
        <p:spPr>
          <a:xfrm>
            <a:off x="3352800" y="34290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54" name="Rectangle 53"/>
          <p:cNvSpPr/>
          <p:nvPr/>
        </p:nvSpPr>
        <p:spPr>
          <a:xfrm>
            <a:off x="2590800" y="3429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55" name="Rectangle 54"/>
          <p:cNvSpPr/>
          <p:nvPr/>
        </p:nvSpPr>
        <p:spPr>
          <a:xfrm>
            <a:off x="2971800" y="3429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63" name="Rectangle 62"/>
          <p:cNvSpPr/>
          <p:nvPr/>
        </p:nvSpPr>
        <p:spPr>
          <a:xfrm>
            <a:off x="2209800" y="3962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64" name="Rectangle 63"/>
          <p:cNvSpPr/>
          <p:nvPr/>
        </p:nvSpPr>
        <p:spPr>
          <a:xfrm>
            <a:off x="3352800" y="39624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65" name="Rectangle 64"/>
          <p:cNvSpPr/>
          <p:nvPr/>
        </p:nvSpPr>
        <p:spPr>
          <a:xfrm>
            <a:off x="2590800" y="3962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66" name="Rectangle 65"/>
          <p:cNvSpPr/>
          <p:nvPr/>
        </p:nvSpPr>
        <p:spPr>
          <a:xfrm>
            <a:off x="2971800" y="3962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67" name="Rectangle 66"/>
          <p:cNvSpPr/>
          <p:nvPr/>
        </p:nvSpPr>
        <p:spPr>
          <a:xfrm>
            <a:off x="3733800" y="39624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68" name="Rectangle 67"/>
          <p:cNvSpPr/>
          <p:nvPr/>
        </p:nvSpPr>
        <p:spPr>
          <a:xfrm>
            <a:off x="4114800" y="39624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69" name="Rectangle 68"/>
          <p:cNvSpPr/>
          <p:nvPr/>
        </p:nvSpPr>
        <p:spPr>
          <a:xfrm>
            <a:off x="4495800" y="39624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70" name="Rectangle 69"/>
          <p:cNvSpPr/>
          <p:nvPr/>
        </p:nvSpPr>
        <p:spPr>
          <a:xfrm>
            <a:off x="4876800" y="3962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71" name="Rectangle 70"/>
          <p:cNvSpPr/>
          <p:nvPr/>
        </p:nvSpPr>
        <p:spPr>
          <a:xfrm>
            <a:off x="5257800" y="3962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638800" y="3962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73" name="Rectangle 72"/>
          <p:cNvSpPr/>
          <p:nvPr/>
        </p:nvSpPr>
        <p:spPr>
          <a:xfrm>
            <a:off x="6019800" y="3962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209800" y="4495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75" name="Rectangle 74"/>
          <p:cNvSpPr/>
          <p:nvPr/>
        </p:nvSpPr>
        <p:spPr>
          <a:xfrm>
            <a:off x="3352800" y="4495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76" name="Rectangle 75"/>
          <p:cNvSpPr/>
          <p:nvPr/>
        </p:nvSpPr>
        <p:spPr>
          <a:xfrm>
            <a:off x="2590800" y="4495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77" name="Rectangle 76"/>
          <p:cNvSpPr/>
          <p:nvPr/>
        </p:nvSpPr>
        <p:spPr>
          <a:xfrm>
            <a:off x="2971800" y="4495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78" name="Rectangle 77"/>
          <p:cNvSpPr/>
          <p:nvPr/>
        </p:nvSpPr>
        <p:spPr>
          <a:xfrm>
            <a:off x="3733800" y="4495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79" name="Rectangle 78"/>
          <p:cNvSpPr/>
          <p:nvPr/>
        </p:nvSpPr>
        <p:spPr>
          <a:xfrm>
            <a:off x="4114800" y="44958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80" name="Rectangle 79"/>
          <p:cNvSpPr/>
          <p:nvPr/>
        </p:nvSpPr>
        <p:spPr>
          <a:xfrm>
            <a:off x="4495800" y="44958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81" name="Rectangle 80"/>
          <p:cNvSpPr/>
          <p:nvPr/>
        </p:nvSpPr>
        <p:spPr>
          <a:xfrm>
            <a:off x="4876800" y="44958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257800" y="44958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638800" y="44958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85" name="Rectangle 84"/>
          <p:cNvSpPr/>
          <p:nvPr/>
        </p:nvSpPr>
        <p:spPr>
          <a:xfrm>
            <a:off x="2209800" y="5029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86" name="Rectangle 85"/>
          <p:cNvSpPr/>
          <p:nvPr/>
        </p:nvSpPr>
        <p:spPr>
          <a:xfrm>
            <a:off x="3352800" y="5029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87" name="Rectangle 86"/>
          <p:cNvSpPr/>
          <p:nvPr/>
        </p:nvSpPr>
        <p:spPr>
          <a:xfrm>
            <a:off x="2590800" y="5029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88" name="Rectangle 87"/>
          <p:cNvSpPr/>
          <p:nvPr/>
        </p:nvSpPr>
        <p:spPr>
          <a:xfrm>
            <a:off x="2971800" y="5029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89" name="Rectangle 88"/>
          <p:cNvSpPr/>
          <p:nvPr/>
        </p:nvSpPr>
        <p:spPr>
          <a:xfrm>
            <a:off x="3733800" y="5029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96" name="Rectangle 95"/>
          <p:cNvSpPr/>
          <p:nvPr/>
        </p:nvSpPr>
        <p:spPr>
          <a:xfrm>
            <a:off x="2209800" y="5562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98" name="Rectangle 97"/>
          <p:cNvSpPr/>
          <p:nvPr/>
        </p:nvSpPr>
        <p:spPr>
          <a:xfrm>
            <a:off x="2590800" y="5562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99" name="Rectangle 98"/>
          <p:cNvSpPr/>
          <p:nvPr/>
        </p:nvSpPr>
        <p:spPr>
          <a:xfrm>
            <a:off x="2971800" y="5562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07" name="Right Brace 106"/>
          <p:cNvSpPr/>
          <p:nvPr/>
        </p:nvSpPr>
        <p:spPr>
          <a:xfrm flipH="1">
            <a:off x="1371600" y="2819400"/>
            <a:ext cx="152400" cy="3200400"/>
          </a:xfrm>
          <a:prstGeom prst="rightBrace">
            <a:avLst>
              <a:gd name="adj1" fmla="val 33757"/>
              <a:gd name="adj2" fmla="val 50000"/>
            </a:avLst>
          </a:prstGeom>
          <a:ln w="19050" cap="rnd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304800" y="4175944"/>
            <a:ext cx="1828800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/>
              <a:t>possible</a:t>
            </a:r>
            <a:br>
              <a:rPr lang="en-US" dirty="0" smtClean="0"/>
            </a:br>
            <a:r>
              <a:rPr lang="en-US" dirty="0" smtClean="0"/>
              <a:t>followers</a:t>
            </a:r>
            <a:endParaRPr lang="en-US" dirty="0"/>
          </a:p>
        </p:txBody>
      </p:sp>
      <p:sp>
        <p:nvSpPr>
          <p:cNvPr id="109" name="Rectangle 108"/>
          <p:cNvSpPr/>
          <p:nvPr/>
        </p:nvSpPr>
        <p:spPr>
          <a:xfrm>
            <a:off x="4114800" y="5029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110" name="Rectangle 109"/>
          <p:cNvSpPr/>
          <p:nvPr/>
        </p:nvSpPr>
        <p:spPr>
          <a:xfrm>
            <a:off x="4495800" y="5029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111" name="Rectangle 110"/>
          <p:cNvSpPr/>
          <p:nvPr/>
        </p:nvSpPr>
        <p:spPr>
          <a:xfrm>
            <a:off x="6019800" y="4495800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7</a:t>
            </a:r>
            <a:endParaRPr lang="en-US" sz="1600" dirty="0"/>
          </a:p>
        </p:txBody>
      </p:sp>
      <p:sp>
        <p:nvSpPr>
          <p:cNvPr id="112" name="Rectangle 111"/>
          <p:cNvSpPr/>
          <p:nvPr/>
        </p:nvSpPr>
        <p:spPr>
          <a:xfrm>
            <a:off x="6400800" y="4495800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7</a:t>
            </a:r>
            <a:endParaRPr lang="en-US" sz="1600" dirty="0"/>
          </a:p>
        </p:txBody>
      </p:sp>
      <p:sp>
        <p:nvSpPr>
          <p:cNvPr id="113" name="Rectangle 112"/>
          <p:cNvSpPr/>
          <p:nvPr/>
        </p:nvSpPr>
        <p:spPr>
          <a:xfrm>
            <a:off x="3352800" y="55626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114" name="Rectangle 113"/>
          <p:cNvSpPr/>
          <p:nvPr/>
        </p:nvSpPr>
        <p:spPr>
          <a:xfrm>
            <a:off x="3733800" y="55626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115" name="Rectangle 114"/>
          <p:cNvSpPr/>
          <p:nvPr/>
        </p:nvSpPr>
        <p:spPr>
          <a:xfrm>
            <a:off x="6019800" y="55626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116" name="Rectangle 115"/>
          <p:cNvSpPr/>
          <p:nvPr/>
        </p:nvSpPr>
        <p:spPr>
          <a:xfrm>
            <a:off x="4495800" y="55626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4876800" y="55626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5257800" y="55626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5638800" y="55626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4114800" y="55626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121" name="TextBox 120"/>
          <p:cNvSpPr txBox="1"/>
          <p:nvPr/>
        </p:nvSpPr>
        <p:spPr>
          <a:xfrm>
            <a:off x="1752600" y="29476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(a)</a:t>
            </a:r>
            <a:endParaRPr lang="en-US" dirty="0"/>
          </a:p>
        </p:txBody>
      </p:sp>
      <p:sp>
        <p:nvSpPr>
          <p:cNvPr id="122" name="TextBox 121"/>
          <p:cNvSpPr txBox="1"/>
          <p:nvPr/>
        </p:nvSpPr>
        <p:spPr>
          <a:xfrm>
            <a:off x="1752600" y="34810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(b)</a:t>
            </a:r>
            <a:endParaRPr lang="en-US" dirty="0"/>
          </a:p>
        </p:txBody>
      </p:sp>
      <p:sp>
        <p:nvSpPr>
          <p:cNvPr id="123" name="TextBox 122"/>
          <p:cNvSpPr txBox="1"/>
          <p:nvPr/>
        </p:nvSpPr>
        <p:spPr>
          <a:xfrm>
            <a:off x="1752600" y="40144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(c)</a:t>
            </a:r>
            <a:endParaRPr lang="en-US" dirty="0"/>
          </a:p>
        </p:txBody>
      </p:sp>
      <p:sp>
        <p:nvSpPr>
          <p:cNvPr id="124" name="TextBox 123"/>
          <p:cNvSpPr txBox="1"/>
          <p:nvPr/>
        </p:nvSpPr>
        <p:spPr>
          <a:xfrm>
            <a:off x="1752600" y="45478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(d)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1752600" y="50812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(e)</a:t>
            </a:r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1752600" y="56146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(f)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7467600" y="4624953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accent4"/>
                </a:solidFill>
              </a:rPr>
              <a:t>Extraneous</a:t>
            </a:r>
            <a:br>
              <a:rPr lang="en-US" dirty="0" smtClean="0">
                <a:solidFill>
                  <a:schemeClr val="accent4"/>
                </a:solidFill>
              </a:rPr>
            </a:br>
            <a:r>
              <a:rPr lang="en-US" dirty="0" smtClean="0">
                <a:solidFill>
                  <a:schemeClr val="accent4"/>
                </a:solidFill>
              </a:rPr>
              <a:t>Entries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28" name="Rounded Rectangle 127"/>
          <p:cNvSpPr/>
          <p:nvPr/>
        </p:nvSpPr>
        <p:spPr>
          <a:xfrm>
            <a:off x="3276600" y="5486400"/>
            <a:ext cx="3200400" cy="5334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5943600" y="3886200"/>
            <a:ext cx="533400" cy="5334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ounded Rectangle 130"/>
          <p:cNvSpPr/>
          <p:nvPr/>
        </p:nvSpPr>
        <p:spPr>
          <a:xfrm>
            <a:off x="5562600" y="2819400"/>
            <a:ext cx="533400" cy="5334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ounded Rectangle 131"/>
          <p:cNvSpPr/>
          <p:nvPr/>
        </p:nvSpPr>
        <p:spPr>
          <a:xfrm>
            <a:off x="3657600" y="3352800"/>
            <a:ext cx="2438400" cy="5334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Freeform 135"/>
          <p:cNvSpPr/>
          <p:nvPr/>
        </p:nvSpPr>
        <p:spPr>
          <a:xfrm>
            <a:off x="6545451" y="4153546"/>
            <a:ext cx="906651" cy="723254"/>
          </a:xfrm>
          <a:custGeom>
            <a:avLst/>
            <a:gdLst>
              <a:gd name="connsiteX0" fmla="*/ 906651 w 906651"/>
              <a:gd name="connsiteY0" fmla="*/ 1131376 h 1131376"/>
              <a:gd name="connsiteX1" fmla="*/ 0 w 906651"/>
              <a:gd name="connsiteY1" fmla="*/ 0 h 1131376"/>
              <a:gd name="connsiteX0" fmla="*/ 906651 w 906651"/>
              <a:gd name="connsiteY0" fmla="*/ 1131376 h 1131376"/>
              <a:gd name="connsiteX1" fmla="*/ 0 w 906651"/>
              <a:gd name="connsiteY1" fmla="*/ 0 h 1131376"/>
              <a:gd name="connsiteX0" fmla="*/ 906651 w 906651"/>
              <a:gd name="connsiteY0" fmla="*/ 1131376 h 1131389"/>
              <a:gd name="connsiteX1" fmla="*/ 0 w 906651"/>
              <a:gd name="connsiteY1" fmla="*/ 0 h 1131389"/>
              <a:gd name="connsiteX0" fmla="*/ 906651 w 906651"/>
              <a:gd name="connsiteY0" fmla="*/ 1131376 h 1131389"/>
              <a:gd name="connsiteX1" fmla="*/ 0 w 906651"/>
              <a:gd name="connsiteY1" fmla="*/ 0 h 1131389"/>
              <a:gd name="connsiteX0" fmla="*/ 906651 w 906651"/>
              <a:gd name="connsiteY0" fmla="*/ 1131376 h 1131376"/>
              <a:gd name="connsiteX1" fmla="*/ 0 w 906651"/>
              <a:gd name="connsiteY1" fmla="*/ 0 h 1131376"/>
              <a:gd name="connsiteX0" fmla="*/ 906651 w 906651"/>
              <a:gd name="connsiteY0" fmla="*/ 1131376 h 1131376"/>
              <a:gd name="connsiteX1" fmla="*/ 0 w 906651"/>
              <a:gd name="connsiteY1" fmla="*/ 0 h 1131376"/>
              <a:gd name="connsiteX0" fmla="*/ 906651 w 906651"/>
              <a:gd name="connsiteY0" fmla="*/ 1131376 h 1131376"/>
              <a:gd name="connsiteX1" fmla="*/ 0 w 906651"/>
              <a:gd name="connsiteY1" fmla="*/ 0 h 113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06651" h="1131376">
                <a:moveTo>
                  <a:pt x="906651" y="1131376"/>
                </a:moveTo>
                <a:cubicBezTo>
                  <a:pt x="425557" y="1128147"/>
                  <a:pt x="680634" y="1291"/>
                  <a:pt x="0" y="0"/>
                </a:cubicBezTo>
              </a:path>
            </a:pathLst>
          </a:custGeom>
          <a:noFill/>
          <a:ln w="19050">
            <a:solidFill>
              <a:schemeClr val="accent4"/>
            </a:solidFill>
            <a:tailEnd type="triangle" w="sm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37" name="TextBox 136"/>
          <p:cNvSpPr txBox="1"/>
          <p:nvPr/>
        </p:nvSpPr>
        <p:spPr>
          <a:xfrm>
            <a:off x="7467600" y="3048000"/>
            <a:ext cx="966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accent4"/>
                </a:solidFill>
              </a:rPr>
              <a:t>Missing</a:t>
            </a:r>
            <a:br>
              <a:rPr lang="en-US" dirty="0" smtClean="0">
                <a:solidFill>
                  <a:schemeClr val="accent4"/>
                </a:solidFill>
              </a:rPr>
            </a:br>
            <a:r>
              <a:rPr lang="en-US" dirty="0" smtClean="0">
                <a:solidFill>
                  <a:schemeClr val="accent4"/>
                </a:solidFill>
              </a:rPr>
              <a:t>Entries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38" name="Freeform 137"/>
          <p:cNvSpPr/>
          <p:nvPr/>
        </p:nvSpPr>
        <p:spPr>
          <a:xfrm>
            <a:off x="6173492" y="3068665"/>
            <a:ext cx="1294108" cy="284136"/>
          </a:xfrm>
          <a:custGeom>
            <a:avLst/>
            <a:gdLst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94108" h="302217">
                <a:moveTo>
                  <a:pt x="1294108" y="302217"/>
                </a:moveTo>
                <a:cubicBezTo>
                  <a:pt x="505681" y="295114"/>
                  <a:pt x="810535" y="16790"/>
                  <a:pt x="0" y="0"/>
                </a:cubicBezTo>
              </a:path>
            </a:pathLst>
          </a:custGeom>
          <a:noFill/>
          <a:ln w="19050">
            <a:solidFill>
              <a:schemeClr val="accent4"/>
            </a:solidFill>
            <a:tailEnd type="triangle" w="sm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43" name="Freeform 142"/>
          <p:cNvSpPr/>
          <p:nvPr/>
        </p:nvSpPr>
        <p:spPr>
          <a:xfrm flipV="1">
            <a:off x="6553200" y="5029200"/>
            <a:ext cx="906651" cy="723254"/>
          </a:xfrm>
          <a:custGeom>
            <a:avLst/>
            <a:gdLst>
              <a:gd name="connsiteX0" fmla="*/ 906651 w 906651"/>
              <a:gd name="connsiteY0" fmla="*/ 1131376 h 1131376"/>
              <a:gd name="connsiteX1" fmla="*/ 0 w 906651"/>
              <a:gd name="connsiteY1" fmla="*/ 0 h 1131376"/>
              <a:gd name="connsiteX0" fmla="*/ 906651 w 906651"/>
              <a:gd name="connsiteY0" fmla="*/ 1131376 h 1131376"/>
              <a:gd name="connsiteX1" fmla="*/ 0 w 906651"/>
              <a:gd name="connsiteY1" fmla="*/ 0 h 1131376"/>
              <a:gd name="connsiteX0" fmla="*/ 906651 w 906651"/>
              <a:gd name="connsiteY0" fmla="*/ 1131376 h 1131389"/>
              <a:gd name="connsiteX1" fmla="*/ 0 w 906651"/>
              <a:gd name="connsiteY1" fmla="*/ 0 h 1131389"/>
              <a:gd name="connsiteX0" fmla="*/ 906651 w 906651"/>
              <a:gd name="connsiteY0" fmla="*/ 1131376 h 1131389"/>
              <a:gd name="connsiteX1" fmla="*/ 0 w 906651"/>
              <a:gd name="connsiteY1" fmla="*/ 0 h 1131389"/>
              <a:gd name="connsiteX0" fmla="*/ 906651 w 906651"/>
              <a:gd name="connsiteY0" fmla="*/ 1131376 h 1131376"/>
              <a:gd name="connsiteX1" fmla="*/ 0 w 906651"/>
              <a:gd name="connsiteY1" fmla="*/ 0 h 1131376"/>
              <a:gd name="connsiteX0" fmla="*/ 906651 w 906651"/>
              <a:gd name="connsiteY0" fmla="*/ 1131376 h 1131376"/>
              <a:gd name="connsiteX1" fmla="*/ 0 w 906651"/>
              <a:gd name="connsiteY1" fmla="*/ 0 h 1131376"/>
              <a:gd name="connsiteX0" fmla="*/ 906651 w 906651"/>
              <a:gd name="connsiteY0" fmla="*/ 1131376 h 1131376"/>
              <a:gd name="connsiteX1" fmla="*/ 0 w 906651"/>
              <a:gd name="connsiteY1" fmla="*/ 0 h 113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06651" h="1131376">
                <a:moveTo>
                  <a:pt x="906651" y="1131376"/>
                </a:moveTo>
                <a:cubicBezTo>
                  <a:pt x="425557" y="1128147"/>
                  <a:pt x="680634" y="1291"/>
                  <a:pt x="0" y="0"/>
                </a:cubicBezTo>
              </a:path>
            </a:pathLst>
          </a:custGeom>
          <a:noFill/>
          <a:ln w="19050">
            <a:solidFill>
              <a:schemeClr val="accent4"/>
            </a:solidFill>
            <a:tailEnd type="triangle" w="sm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06" name="Freeform 105"/>
          <p:cNvSpPr/>
          <p:nvPr/>
        </p:nvSpPr>
        <p:spPr>
          <a:xfrm flipV="1">
            <a:off x="6172200" y="3428999"/>
            <a:ext cx="1294108" cy="247850"/>
          </a:xfrm>
          <a:custGeom>
            <a:avLst/>
            <a:gdLst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94108" h="302217">
                <a:moveTo>
                  <a:pt x="1294108" y="302217"/>
                </a:moveTo>
                <a:cubicBezTo>
                  <a:pt x="505681" y="295114"/>
                  <a:pt x="810535" y="16790"/>
                  <a:pt x="0" y="0"/>
                </a:cubicBezTo>
              </a:path>
            </a:pathLst>
          </a:custGeom>
          <a:noFill/>
          <a:ln w="19050">
            <a:solidFill>
              <a:schemeClr val="accent4"/>
            </a:solidFill>
            <a:tailEnd type="triangle" w="sm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03" name="Rounded Rectangle 102"/>
          <p:cNvSpPr/>
          <p:nvPr/>
        </p:nvSpPr>
        <p:spPr>
          <a:xfrm>
            <a:off x="4800600" y="4953000"/>
            <a:ext cx="1295400" cy="5334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ounded Rectangle 103"/>
          <p:cNvSpPr/>
          <p:nvPr/>
        </p:nvSpPr>
        <p:spPr>
          <a:xfrm>
            <a:off x="5943600" y="4419600"/>
            <a:ext cx="914400" cy="5334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6968067" y="4834468"/>
            <a:ext cx="482600" cy="118589"/>
          </a:xfrm>
          <a:custGeom>
            <a:avLst/>
            <a:gdLst>
              <a:gd name="connsiteX0" fmla="*/ 482600 w 482600"/>
              <a:gd name="connsiteY0" fmla="*/ 132012 h 132012"/>
              <a:gd name="connsiteX1" fmla="*/ 0 w 482600"/>
              <a:gd name="connsiteY1" fmla="*/ 13479 h 132012"/>
              <a:gd name="connsiteX0" fmla="*/ 482600 w 482600"/>
              <a:gd name="connsiteY0" fmla="*/ 126727 h 126746"/>
              <a:gd name="connsiteX1" fmla="*/ 0 w 482600"/>
              <a:gd name="connsiteY1" fmla="*/ 8194 h 126746"/>
              <a:gd name="connsiteX0" fmla="*/ 482600 w 482600"/>
              <a:gd name="connsiteY0" fmla="*/ 118533 h 118589"/>
              <a:gd name="connsiteX1" fmla="*/ 0 w 482600"/>
              <a:gd name="connsiteY1" fmla="*/ 0 h 118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82600" h="118589">
                <a:moveTo>
                  <a:pt x="482600" y="118533"/>
                </a:moveTo>
                <a:cubicBezTo>
                  <a:pt x="268111" y="120649"/>
                  <a:pt x="129823" y="63500"/>
                  <a:pt x="0" y="0"/>
                </a:cubicBezTo>
              </a:path>
            </a:pathLst>
          </a:custGeom>
          <a:noFill/>
          <a:ln w="19050">
            <a:solidFill>
              <a:schemeClr val="accent4"/>
            </a:solidFill>
            <a:tailEnd type="triangle" w="sm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8821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228600" y="6172200"/>
            <a:ext cx="8686800" cy="5334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3048000"/>
          </a:xfrm>
        </p:spPr>
        <p:txBody>
          <a:bodyPr/>
          <a:lstStyle/>
          <a:p>
            <a:r>
              <a:rPr lang="en-US" sz="2000" dirty="0" smtClean="0"/>
              <a:t>New leader must make follower logs consistent with its own</a:t>
            </a:r>
          </a:p>
          <a:p>
            <a:pPr lvl="1">
              <a:spcBef>
                <a:spcPts val="300"/>
              </a:spcBef>
            </a:pPr>
            <a:r>
              <a:rPr lang="en-US" sz="1800" dirty="0" smtClean="0"/>
              <a:t>Delete extraneous entries</a:t>
            </a:r>
          </a:p>
          <a:p>
            <a:pPr lvl="1">
              <a:spcBef>
                <a:spcPts val="300"/>
              </a:spcBef>
            </a:pPr>
            <a:r>
              <a:rPr lang="en-US" sz="1800" dirty="0" smtClean="0"/>
              <a:t>Fill in missing entries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Leader keeps </a:t>
            </a:r>
            <a:r>
              <a:rPr lang="en-US" sz="2000" dirty="0" err="1" smtClean="0"/>
              <a:t>nextIndex</a:t>
            </a:r>
            <a:r>
              <a:rPr lang="en-US" sz="2000" dirty="0" smtClean="0"/>
              <a:t> for each follower:</a:t>
            </a:r>
          </a:p>
          <a:p>
            <a:pPr lvl="1">
              <a:spcBef>
                <a:spcPts val="300"/>
              </a:spcBef>
            </a:pPr>
            <a:r>
              <a:rPr lang="en-US" sz="1800" dirty="0" smtClean="0"/>
              <a:t>Index of next log entry to send to that follower</a:t>
            </a:r>
          </a:p>
          <a:p>
            <a:pPr lvl="1">
              <a:spcBef>
                <a:spcPts val="300"/>
              </a:spcBef>
            </a:pPr>
            <a:r>
              <a:rPr lang="en-US" sz="1800" dirty="0" smtClean="0"/>
              <a:t>Initialized to (1 + leader’s last index)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When </a:t>
            </a:r>
            <a:r>
              <a:rPr lang="en-US" sz="2000" dirty="0" err="1" smtClean="0"/>
              <a:t>AppendEntries</a:t>
            </a:r>
            <a:r>
              <a:rPr lang="en-US" sz="2000" dirty="0" smtClean="0"/>
              <a:t> consistency check fails, decrement </a:t>
            </a:r>
            <a:r>
              <a:rPr lang="en-US" sz="2000" dirty="0" err="1" smtClean="0"/>
              <a:t>nextIndex</a:t>
            </a:r>
            <a:r>
              <a:rPr lang="en-US" sz="2000" dirty="0" smtClean="0"/>
              <a:t> and try again:</a:t>
            </a:r>
            <a:endParaRPr lang="en-US" sz="20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Repairing Follower Logs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3200" y="4572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3886200" y="45720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3124200" y="4572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3505200" y="4572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4267200" y="45720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4648200" y="45720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5029200" y="45720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5410200" y="45720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791200" y="45720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72200" y="45720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0" y="4114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3124200" y="4114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3505200" y="4114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3886200" y="4114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4267200" y="4114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4648200" y="4114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6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5029200" y="4114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7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5410200" y="4114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8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5791200" y="4114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9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6096000" y="41148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10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6477000" y="41148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11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6858000" y="41148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12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838200" y="4145578"/>
            <a:ext cx="1143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 smtClean="0"/>
              <a:t>log index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838200" y="4640672"/>
            <a:ext cx="1828800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/>
              <a:t>leader for term 7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2743200" y="5257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3886200" y="5257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3124200" y="5257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3505200" y="5257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2743200" y="5943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3124200" y="5943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7" name="Rectangle 36"/>
          <p:cNvSpPr/>
          <p:nvPr/>
        </p:nvSpPr>
        <p:spPr>
          <a:xfrm>
            <a:off x="3505200" y="5943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8" name="Right Brace 37"/>
          <p:cNvSpPr/>
          <p:nvPr/>
        </p:nvSpPr>
        <p:spPr>
          <a:xfrm flipH="1">
            <a:off x="1905000" y="5181600"/>
            <a:ext cx="152400" cy="1219200"/>
          </a:xfrm>
          <a:prstGeom prst="rightBrace">
            <a:avLst>
              <a:gd name="adj1" fmla="val 33757"/>
              <a:gd name="adj2" fmla="val 50000"/>
            </a:avLst>
          </a:prstGeom>
          <a:ln w="19050" cap="rnd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838200" y="5781575"/>
            <a:ext cx="910506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/>
              <a:t>followers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3886200" y="59436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41" name="Rectangle 40"/>
          <p:cNvSpPr/>
          <p:nvPr/>
        </p:nvSpPr>
        <p:spPr>
          <a:xfrm>
            <a:off x="4267200" y="59436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42" name="Rectangle 41"/>
          <p:cNvSpPr/>
          <p:nvPr/>
        </p:nvSpPr>
        <p:spPr>
          <a:xfrm>
            <a:off x="6553200" y="59436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43" name="Rectangle 42"/>
          <p:cNvSpPr/>
          <p:nvPr/>
        </p:nvSpPr>
        <p:spPr>
          <a:xfrm>
            <a:off x="5029200" y="59436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410200" y="59436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791200" y="59436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172200" y="59436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648200" y="59436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2286000" y="53098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(a)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286000" y="59956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(b)</a:t>
            </a:r>
            <a:endParaRPr lang="en-US" dirty="0"/>
          </a:p>
        </p:txBody>
      </p:sp>
      <p:sp>
        <p:nvSpPr>
          <p:cNvPr id="50" name="Freeform 49"/>
          <p:cNvSpPr/>
          <p:nvPr/>
        </p:nvSpPr>
        <p:spPr>
          <a:xfrm>
            <a:off x="6406877" y="58068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6019800" y="58068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5638800" y="58068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5257800" y="58068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4876800" y="58068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4495800" y="58068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6" name="Freeform 55"/>
          <p:cNvSpPr/>
          <p:nvPr/>
        </p:nvSpPr>
        <p:spPr>
          <a:xfrm>
            <a:off x="4114800" y="58068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6406877" y="51210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6019800" y="51210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9" name="Freeform 58"/>
          <p:cNvSpPr/>
          <p:nvPr/>
        </p:nvSpPr>
        <p:spPr>
          <a:xfrm>
            <a:off x="5638800" y="51210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60" name="Freeform 59"/>
          <p:cNvSpPr/>
          <p:nvPr/>
        </p:nvSpPr>
        <p:spPr>
          <a:xfrm>
            <a:off x="5257800" y="51210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61" name="Freeform 60"/>
          <p:cNvSpPr/>
          <p:nvPr/>
        </p:nvSpPr>
        <p:spPr>
          <a:xfrm>
            <a:off x="4876800" y="51210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62" name="Freeform 61"/>
          <p:cNvSpPr/>
          <p:nvPr/>
        </p:nvSpPr>
        <p:spPr>
          <a:xfrm>
            <a:off x="4495800" y="51210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6743300" y="3962400"/>
            <a:ext cx="0" cy="1295400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6743300" y="5334000"/>
            <a:ext cx="0" cy="609600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5" name="TextBox 64"/>
          <p:cNvSpPr txBox="1"/>
          <p:nvPr/>
        </p:nvSpPr>
        <p:spPr>
          <a:xfrm>
            <a:off x="6248400" y="3718744"/>
            <a:ext cx="1000274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err="1" smtClean="0">
                <a:solidFill>
                  <a:schemeClr val="accent4"/>
                </a:solidFill>
              </a:rPr>
              <a:t>nextIndex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553200" y="4572000"/>
            <a:ext cx="381000" cy="38100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248400" y="4114800"/>
            <a:ext cx="228600" cy="762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7610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follower overwrites inconsistent entry, it deletes all subsequent entries: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Repairing Logs, cont’d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228600" y="6172200"/>
            <a:ext cx="8686800" cy="5334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743200" y="3200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3886200" y="32004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3124200" y="3200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3505200" y="3200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4267200" y="32004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4648200" y="32004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5029200" y="32004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5410200" y="3200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791200" y="3200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72200" y="3200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0" y="27432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3124200" y="27432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3505200" y="27432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3886200" y="27432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4267200" y="27432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4648200" y="27432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6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5029200" y="27432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7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5410200" y="27432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8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5791200" y="27432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9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6096000" y="27432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10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6477000" y="27432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11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838200" y="2773978"/>
            <a:ext cx="1143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 smtClean="0"/>
              <a:t>log index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838200" y="3269072"/>
            <a:ext cx="1828800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/>
              <a:t>leader for term 7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2743200" y="3886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3124200" y="3886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7" name="Rectangle 36"/>
          <p:cNvSpPr/>
          <p:nvPr/>
        </p:nvSpPr>
        <p:spPr>
          <a:xfrm>
            <a:off x="3505200" y="3886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838200" y="3954872"/>
            <a:ext cx="1667123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/>
              <a:t>follower (before)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3886200" y="38862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41" name="Rectangle 40"/>
          <p:cNvSpPr/>
          <p:nvPr/>
        </p:nvSpPr>
        <p:spPr>
          <a:xfrm>
            <a:off x="4267200" y="38862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42" name="Rectangle 41"/>
          <p:cNvSpPr/>
          <p:nvPr/>
        </p:nvSpPr>
        <p:spPr>
          <a:xfrm>
            <a:off x="6553200" y="38862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43" name="Rectangle 42"/>
          <p:cNvSpPr/>
          <p:nvPr/>
        </p:nvSpPr>
        <p:spPr>
          <a:xfrm>
            <a:off x="5029200" y="38862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410200" y="38862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791200" y="38862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172200" y="38862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648200" y="38862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4076700" y="2548468"/>
            <a:ext cx="0" cy="228600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5" name="TextBox 64"/>
          <p:cNvSpPr txBox="1"/>
          <p:nvPr/>
        </p:nvSpPr>
        <p:spPr>
          <a:xfrm>
            <a:off x="3581400" y="2304812"/>
            <a:ext cx="1000274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err="1" smtClean="0">
                <a:solidFill>
                  <a:schemeClr val="accent4"/>
                </a:solidFill>
              </a:rPr>
              <a:t>nextIndex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743200" y="4572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72" name="Rectangle 71"/>
          <p:cNvSpPr/>
          <p:nvPr/>
        </p:nvSpPr>
        <p:spPr>
          <a:xfrm>
            <a:off x="3124200" y="4572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73" name="Rectangle 72"/>
          <p:cNvSpPr/>
          <p:nvPr/>
        </p:nvSpPr>
        <p:spPr>
          <a:xfrm>
            <a:off x="3505200" y="4572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74" name="TextBox 73"/>
          <p:cNvSpPr txBox="1"/>
          <p:nvPr/>
        </p:nvSpPr>
        <p:spPr>
          <a:xfrm>
            <a:off x="838200" y="4640672"/>
            <a:ext cx="1474763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/>
              <a:t>follower (after)</a:t>
            </a:r>
            <a:endParaRPr lang="en-US" dirty="0"/>
          </a:p>
        </p:txBody>
      </p:sp>
      <p:sp>
        <p:nvSpPr>
          <p:cNvPr id="83" name="Rectangle 82"/>
          <p:cNvSpPr/>
          <p:nvPr/>
        </p:nvSpPr>
        <p:spPr>
          <a:xfrm>
            <a:off x="3886200" y="45720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838768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Deposed leader may not be dead:</a:t>
            </a:r>
          </a:p>
          <a:p>
            <a:pPr lvl="1"/>
            <a:r>
              <a:rPr lang="en-US" dirty="0" smtClean="0"/>
              <a:t>Temporarily disconnected from network</a:t>
            </a:r>
          </a:p>
          <a:p>
            <a:pPr lvl="1"/>
            <a:r>
              <a:rPr lang="en-US" dirty="0" smtClean="0"/>
              <a:t>Other servers elect a new leader</a:t>
            </a:r>
          </a:p>
          <a:p>
            <a:pPr lvl="1"/>
            <a:r>
              <a:rPr lang="en-US" dirty="0" smtClean="0"/>
              <a:t>Old leader becomes reconnected, attempts to commit log entries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Terms</a:t>
            </a:r>
            <a:r>
              <a:rPr lang="en-US" dirty="0" smtClean="0"/>
              <a:t> used to detect stale leaders (and candidates)</a:t>
            </a:r>
          </a:p>
          <a:p>
            <a:pPr lvl="1"/>
            <a:r>
              <a:rPr lang="en-US" dirty="0" smtClean="0"/>
              <a:t>Every RPC contains term of sender</a:t>
            </a:r>
          </a:p>
          <a:p>
            <a:pPr lvl="1"/>
            <a:r>
              <a:rPr lang="en-US" dirty="0" smtClean="0"/>
              <a:t>If sender’s term is older, RPC is rejected, sender reverts to follower and updates its term</a:t>
            </a:r>
          </a:p>
          <a:p>
            <a:pPr lvl="1"/>
            <a:r>
              <a:rPr lang="en-US" dirty="0" smtClean="0"/>
              <a:t>If receiver’s term is older, it reverts to follower, updates its term, then processes RPC normally</a:t>
            </a:r>
          </a:p>
          <a:p>
            <a:r>
              <a:rPr lang="en-US" dirty="0"/>
              <a:t>Election updates terms of majority of servers</a:t>
            </a:r>
          </a:p>
          <a:p>
            <a:pPr lvl="1"/>
            <a:r>
              <a:rPr lang="en-US" dirty="0"/>
              <a:t>Deposed server cannot commit new log </a:t>
            </a:r>
            <a:r>
              <a:rPr lang="en-US" dirty="0" smtClean="0"/>
              <a:t>entries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Neutralizing Old Leaders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3148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Send commands to leader</a:t>
            </a:r>
          </a:p>
          <a:p>
            <a:pPr lvl="1"/>
            <a:r>
              <a:rPr lang="en-US" dirty="0" smtClean="0"/>
              <a:t>If leader unknown, contact any server</a:t>
            </a:r>
          </a:p>
          <a:p>
            <a:pPr lvl="1"/>
            <a:r>
              <a:rPr lang="en-US" dirty="0" smtClean="0"/>
              <a:t>If contacted server not leader, it will redirect to leader</a:t>
            </a:r>
          </a:p>
          <a:p>
            <a:r>
              <a:rPr lang="en-US" dirty="0" smtClean="0"/>
              <a:t>Leader does not respond until command has been logged, committed, and executed by leader’s state machine</a:t>
            </a:r>
          </a:p>
          <a:p>
            <a:r>
              <a:rPr lang="en-US" dirty="0" smtClean="0"/>
              <a:t>If request times out (e.g., leader crash):</a:t>
            </a:r>
          </a:p>
          <a:p>
            <a:pPr lvl="1"/>
            <a:r>
              <a:rPr lang="en-US" dirty="0" smtClean="0"/>
              <a:t>Client reissues command to some other server</a:t>
            </a:r>
          </a:p>
          <a:p>
            <a:pPr lvl="1"/>
            <a:r>
              <a:rPr lang="en-US" dirty="0" smtClean="0"/>
              <a:t>Eventually redirected to new leader</a:t>
            </a:r>
          </a:p>
          <a:p>
            <a:pPr lvl="1"/>
            <a:r>
              <a:rPr lang="en-US" dirty="0" smtClean="0"/>
              <a:t>Retry request with new leader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Protocol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1522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leader crashes after executing command, but before responding?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Must not execute command twice</a:t>
            </a:r>
          </a:p>
          <a:p>
            <a:r>
              <a:rPr lang="en-US" dirty="0" smtClean="0"/>
              <a:t>Solution: client embeds a unique id in each command</a:t>
            </a:r>
          </a:p>
          <a:p>
            <a:pPr lvl="1"/>
            <a:r>
              <a:rPr lang="en-US" dirty="0" smtClean="0"/>
              <a:t>Server includes id in log entry</a:t>
            </a:r>
          </a:p>
          <a:p>
            <a:pPr lvl="1"/>
            <a:r>
              <a:rPr lang="en-US" smtClean="0"/>
              <a:t>Before accepting command</a:t>
            </a:r>
            <a:r>
              <a:rPr lang="en-US" dirty="0" smtClean="0"/>
              <a:t>, leader checks its log for entry with that id</a:t>
            </a:r>
          </a:p>
          <a:p>
            <a:pPr lvl="1"/>
            <a:r>
              <a:rPr lang="en-US" dirty="0" smtClean="0"/>
              <a:t>If id found in log, ignore new command, return response from old command</a:t>
            </a:r>
          </a:p>
          <a:p>
            <a:r>
              <a:rPr lang="en-US" dirty="0" smtClean="0"/>
              <a:t>Result: </a:t>
            </a:r>
            <a:r>
              <a:rPr lang="en-US" dirty="0" smtClean="0">
                <a:solidFill>
                  <a:schemeClr val="tx2"/>
                </a:solidFill>
              </a:rPr>
              <a:t>exactly-once semantics </a:t>
            </a:r>
            <a:r>
              <a:rPr lang="en-US" dirty="0" smtClean="0"/>
              <a:t>as long as client doesn’t crash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Protocol, cont’d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1326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038599"/>
          </a:xfrm>
        </p:spPr>
        <p:txBody>
          <a:bodyPr/>
          <a:lstStyle/>
          <a:p>
            <a:r>
              <a:rPr lang="en-US" dirty="0" smtClean="0"/>
              <a:t>System configuration:</a:t>
            </a:r>
          </a:p>
          <a:p>
            <a:pPr lvl="1"/>
            <a:r>
              <a:rPr lang="en-US" dirty="0" smtClean="0"/>
              <a:t>ID, address for each server</a:t>
            </a:r>
          </a:p>
          <a:p>
            <a:pPr lvl="1"/>
            <a:r>
              <a:rPr lang="en-US" dirty="0" smtClean="0"/>
              <a:t>Determines what constitutes a majority</a:t>
            </a:r>
          </a:p>
          <a:p>
            <a:r>
              <a:rPr lang="en-US" dirty="0" smtClean="0"/>
              <a:t>Consensus mechanism must support changes in the configuration:</a:t>
            </a:r>
          </a:p>
          <a:p>
            <a:pPr lvl="1"/>
            <a:r>
              <a:rPr lang="en-US" dirty="0" smtClean="0"/>
              <a:t>Replace failed machine</a:t>
            </a:r>
          </a:p>
          <a:p>
            <a:pPr lvl="1"/>
            <a:r>
              <a:rPr lang="en-US" dirty="0" smtClean="0"/>
              <a:t>Change degree of replication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1942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Cannot switch directly from one configuration to another: </a:t>
            </a:r>
            <a:r>
              <a:rPr lang="en-US" dirty="0" smtClean="0">
                <a:solidFill>
                  <a:schemeClr val="accent4"/>
                </a:solidFill>
              </a:rPr>
              <a:t>conflicting majorities </a:t>
            </a:r>
            <a:r>
              <a:rPr lang="en-US" dirty="0" smtClean="0"/>
              <a:t>could arise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Changes, cont’d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3276600"/>
            <a:ext cx="4495800" cy="2286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8" name="Rectangle 7"/>
          <p:cNvSpPr/>
          <p:nvPr/>
        </p:nvSpPr>
        <p:spPr>
          <a:xfrm>
            <a:off x="4876800" y="3276600"/>
            <a:ext cx="1447800" cy="2286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9" name="TextBox 8"/>
          <p:cNvSpPr txBox="1"/>
          <p:nvPr/>
        </p:nvSpPr>
        <p:spPr>
          <a:xfrm>
            <a:off x="1828800" y="2895600"/>
            <a:ext cx="413575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2000" dirty="0" smtClean="0"/>
              <a:t>C</a:t>
            </a:r>
            <a:r>
              <a:rPr lang="en-US" sz="2000" baseline="-25000" dirty="0" smtClean="0"/>
              <a:t>old</a:t>
            </a:r>
            <a:endParaRPr lang="en-US" sz="2000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5826066" y="2895600"/>
            <a:ext cx="49853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2000" dirty="0" err="1" smtClean="0"/>
              <a:t>C</a:t>
            </a:r>
            <a:r>
              <a:rPr lang="en-US" sz="2000" baseline="-25000" dirty="0" err="1" smtClean="0"/>
              <a:t>new</a:t>
            </a:r>
            <a:endParaRPr lang="en-US" sz="20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" y="3252401"/>
            <a:ext cx="87203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smtClean="0"/>
              <a:t>Server 1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828800" y="3657600"/>
            <a:ext cx="4495800" cy="2286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14" name="Rectangle 13"/>
          <p:cNvSpPr/>
          <p:nvPr/>
        </p:nvSpPr>
        <p:spPr>
          <a:xfrm>
            <a:off x="4419600" y="3657600"/>
            <a:ext cx="1905000" cy="2286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15" name="Rectangle 14"/>
          <p:cNvSpPr/>
          <p:nvPr/>
        </p:nvSpPr>
        <p:spPr>
          <a:xfrm>
            <a:off x="1828800" y="4038600"/>
            <a:ext cx="4495800" cy="2286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16" name="Rectangle 15"/>
          <p:cNvSpPr/>
          <p:nvPr/>
        </p:nvSpPr>
        <p:spPr>
          <a:xfrm>
            <a:off x="3810000" y="4038600"/>
            <a:ext cx="2514600" cy="2286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18" name="Rectangle 17"/>
          <p:cNvSpPr/>
          <p:nvPr/>
        </p:nvSpPr>
        <p:spPr>
          <a:xfrm>
            <a:off x="3352800" y="4419600"/>
            <a:ext cx="2971800" cy="2286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20" name="Rectangle 19"/>
          <p:cNvSpPr/>
          <p:nvPr/>
        </p:nvSpPr>
        <p:spPr>
          <a:xfrm>
            <a:off x="2895600" y="4800600"/>
            <a:ext cx="3429000" cy="2286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21" name="Rounded Rectangle 20"/>
          <p:cNvSpPr/>
          <p:nvPr/>
        </p:nvSpPr>
        <p:spPr>
          <a:xfrm>
            <a:off x="3962400" y="4000100"/>
            <a:ext cx="304800" cy="1066800"/>
          </a:xfrm>
          <a:prstGeom prst="roundRect">
            <a:avLst/>
          </a:prstGeom>
          <a:noFill/>
          <a:ln>
            <a:solidFill>
              <a:srgbClr val="3167D3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3962400" y="3238100"/>
            <a:ext cx="304800" cy="685800"/>
          </a:xfrm>
          <a:prstGeom prst="roundRect">
            <a:avLst/>
          </a:prstGeom>
          <a:noFill/>
          <a:ln>
            <a:solidFill>
              <a:srgbClr val="00B8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62000" y="3633401"/>
            <a:ext cx="87203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smtClean="0"/>
              <a:t>Server 2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62000" y="4014401"/>
            <a:ext cx="87203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smtClean="0"/>
              <a:t>Server 3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62000" y="4395401"/>
            <a:ext cx="87203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smtClean="0"/>
              <a:t>Server 4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62000" y="4776401"/>
            <a:ext cx="87203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smtClean="0"/>
              <a:t>Server 5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7162800" y="3442901"/>
            <a:ext cx="149880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smtClean="0">
                <a:solidFill>
                  <a:srgbClr val="008E00"/>
                </a:solidFill>
              </a:rPr>
              <a:t>Majority of C</a:t>
            </a:r>
            <a:r>
              <a:rPr lang="en-US" baseline="-25000" dirty="0" smtClean="0">
                <a:solidFill>
                  <a:srgbClr val="008E00"/>
                </a:solidFill>
              </a:rPr>
              <a:t>old</a:t>
            </a:r>
            <a:endParaRPr lang="en-US" baseline="-25000" dirty="0">
              <a:solidFill>
                <a:srgbClr val="008E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162800" y="4419600"/>
            <a:ext cx="157575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smtClean="0">
                <a:solidFill>
                  <a:srgbClr val="3167D3"/>
                </a:solidFill>
              </a:rPr>
              <a:t>Majority of </a:t>
            </a:r>
            <a:r>
              <a:rPr lang="en-US" dirty="0" err="1" smtClean="0">
                <a:solidFill>
                  <a:srgbClr val="3167D3"/>
                </a:solidFill>
              </a:rPr>
              <a:t>C</a:t>
            </a:r>
            <a:r>
              <a:rPr lang="en-US" baseline="-25000" dirty="0" err="1" smtClean="0">
                <a:solidFill>
                  <a:srgbClr val="3167D3"/>
                </a:solidFill>
              </a:rPr>
              <a:t>new</a:t>
            </a:r>
            <a:endParaRPr lang="en-US" baseline="-25000" dirty="0">
              <a:solidFill>
                <a:srgbClr val="3167D3"/>
              </a:solidFill>
            </a:endParaRPr>
          </a:p>
        </p:txBody>
      </p:sp>
      <p:sp>
        <p:nvSpPr>
          <p:cNvPr id="39" name="Freeform 38"/>
          <p:cNvSpPr/>
          <p:nvPr/>
        </p:nvSpPr>
        <p:spPr>
          <a:xfrm flipV="1">
            <a:off x="4191000" y="2822437"/>
            <a:ext cx="3581412" cy="605760"/>
          </a:xfrm>
          <a:custGeom>
            <a:avLst/>
            <a:gdLst>
              <a:gd name="connsiteX0" fmla="*/ 3667225 w 3667225"/>
              <a:gd name="connsiteY0" fmla="*/ 0 h 386974"/>
              <a:gd name="connsiteX1" fmla="*/ 1838425 w 3667225"/>
              <a:gd name="connsiteY1" fmla="*/ 385011 h 386974"/>
              <a:gd name="connsiteX2" fmla="*/ 0 w 3667225"/>
              <a:gd name="connsiteY2" fmla="*/ 192506 h 386974"/>
              <a:gd name="connsiteX0" fmla="*/ 3667239 w 3667239"/>
              <a:gd name="connsiteY0" fmla="*/ 0 h 396392"/>
              <a:gd name="connsiteX1" fmla="*/ 1838439 w 3667239"/>
              <a:gd name="connsiteY1" fmla="*/ 385011 h 396392"/>
              <a:gd name="connsiteX2" fmla="*/ 14 w 3667239"/>
              <a:gd name="connsiteY2" fmla="*/ 192506 h 396392"/>
              <a:gd name="connsiteX0" fmla="*/ 3667239 w 3667239"/>
              <a:gd name="connsiteY0" fmla="*/ 0 h 385151"/>
              <a:gd name="connsiteX1" fmla="*/ 1838439 w 3667239"/>
              <a:gd name="connsiteY1" fmla="*/ 385011 h 385151"/>
              <a:gd name="connsiteX2" fmla="*/ 14 w 3667239"/>
              <a:gd name="connsiteY2" fmla="*/ 192506 h 385151"/>
              <a:gd name="connsiteX0" fmla="*/ 3667239 w 3667270"/>
              <a:gd name="connsiteY0" fmla="*/ 0 h 387089"/>
              <a:gd name="connsiteX1" fmla="*/ 1838439 w 3667270"/>
              <a:gd name="connsiteY1" fmla="*/ 385011 h 387089"/>
              <a:gd name="connsiteX2" fmla="*/ 14 w 3667270"/>
              <a:gd name="connsiteY2" fmla="*/ 192506 h 387089"/>
              <a:gd name="connsiteX0" fmla="*/ 3676864 w 3676895"/>
              <a:gd name="connsiteY0" fmla="*/ 0 h 392010"/>
              <a:gd name="connsiteX1" fmla="*/ 1848064 w 3676895"/>
              <a:gd name="connsiteY1" fmla="*/ 385011 h 392010"/>
              <a:gd name="connsiteX2" fmla="*/ 13 w 3676895"/>
              <a:gd name="connsiteY2" fmla="*/ 165341 h 392010"/>
              <a:gd name="connsiteX0" fmla="*/ 3676864 w 3676895"/>
              <a:gd name="connsiteY0" fmla="*/ 0 h 385691"/>
              <a:gd name="connsiteX1" fmla="*/ 1848064 w 3676895"/>
              <a:gd name="connsiteY1" fmla="*/ 385011 h 385691"/>
              <a:gd name="connsiteX2" fmla="*/ 13 w 3676895"/>
              <a:gd name="connsiteY2" fmla="*/ 165341 h 385691"/>
              <a:gd name="connsiteX0" fmla="*/ 3667239 w 3667271"/>
              <a:gd name="connsiteY0" fmla="*/ 0 h 346132"/>
              <a:gd name="connsiteX1" fmla="*/ 1848064 w 3667271"/>
              <a:gd name="connsiteY1" fmla="*/ 341548 h 346132"/>
              <a:gd name="connsiteX2" fmla="*/ 13 w 3667271"/>
              <a:gd name="connsiteY2" fmla="*/ 121878 h 346132"/>
              <a:gd name="connsiteX0" fmla="*/ 3667239 w 3667239"/>
              <a:gd name="connsiteY0" fmla="*/ 0 h 346132"/>
              <a:gd name="connsiteX1" fmla="*/ 1848064 w 3667239"/>
              <a:gd name="connsiteY1" fmla="*/ 341548 h 346132"/>
              <a:gd name="connsiteX2" fmla="*/ 13 w 3667239"/>
              <a:gd name="connsiteY2" fmla="*/ 121878 h 346132"/>
              <a:gd name="connsiteX0" fmla="*/ 3667240 w 3667240"/>
              <a:gd name="connsiteY0" fmla="*/ 0 h 341912"/>
              <a:gd name="connsiteX1" fmla="*/ 1848065 w 3667240"/>
              <a:gd name="connsiteY1" fmla="*/ 341548 h 341912"/>
              <a:gd name="connsiteX2" fmla="*/ 14 w 3667240"/>
              <a:gd name="connsiteY2" fmla="*/ 121878 h 341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67240" h="341912">
                <a:moveTo>
                  <a:pt x="3667240" y="0"/>
                </a:moveTo>
                <a:cubicBezTo>
                  <a:pt x="3655208" y="315111"/>
                  <a:pt x="2478520" y="337533"/>
                  <a:pt x="1848065" y="341548"/>
                </a:cubicBezTo>
                <a:cubicBezTo>
                  <a:pt x="1217610" y="345563"/>
                  <a:pt x="-4799" y="319197"/>
                  <a:pt x="14" y="121878"/>
                </a:cubicBezTo>
              </a:path>
            </a:pathLst>
          </a:custGeom>
          <a:noFill/>
          <a:ln>
            <a:solidFill>
              <a:srgbClr val="008E00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4190999" y="4687573"/>
            <a:ext cx="3591027" cy="798825"/>
          </a:xfrm>
          <a:custGeom>
            <a:avLst/>
            <a:gdLst>
              <a:gd name="connsiteX0" fmla="*/ 3667225 w 3667225"/>
              <a:gd name="connsiteY0" fmla="*/ 0 h 386974"/>
              <a:gd name="connsiteX1" fmla="*/ 1838425 w 3667225"/>
              <a:gd name="connsiteY1" fmla="*/ 385011 h 386974"/>
              <a:gd name="connsiteX2" fmla="*/ 0 w 3667225"/>
              <a:gd name="connsiteY2" fmla="*/ 192506 h 386974"/>
              <a:gd name="connsiteX0" fmla="*/ 3667239 w 3667239"/>
              <a:gd name="connsiteY0" fmla="*/ 0 h 396392"/>
              <a:gd name="connsiteX1" fmla="*/ 1838439 w 3667239"/>
              <a:gd name="connsiteY1" fmla="*/ 385011 h 396392"/>
              <a:gd name="connsiteX2" fmla="*/ 14 w 3667239"/>
              <a:gd name="connsiteY2" fmla="*/ 192506 h 396392"/>
              <a:gd name="connsiteX0" fmla="*/ 3667239 w 3667239"/>
              <a:gd name="connsiteY0" fmla="*/ 0 h 385151"/>
              <a:gd name="connsiteX1" fmla="*/ 1838439 w 3667239"/>
              <a:gd name="connsiteY1" fmla="*/ 385011 h 385151"/>
              <a:gd name="connsiteX2" fmla="*/ 14 w 3667239"/>
              <a:gd name="connsiteY2" fmla="*/ 192506 h 385151"/>
              <a:gd name="connsiteX0" fmla="*/ 3667239 w 3667270"/>
              <a:gd name="connsiteY0" fmla="*/ 0 h 387089"/>
              <a:gd name="connsiteX1" fmla="*/ 1838439 w 3667270"/>
              <a:gd name="connsiteY1" fmla="*/ 385011 h 387089"/>
              <a:gd name="connsiteX2" fmla="*/ 14 w 3667270"/>
              <a:gd name="connsiteY2" fmla="*/ 192506 h 387089"/>
              <a:gd name="connsiteX0" fmla="*/ 3676864 w 3676895"/>
              <a:gd name="connsiteY0" fmla="*/ 0 h 392010"/>
              <a:gd name="connsiteX1" fmla="*/ 1848064 w 3676895"/>
              <a:gd name="connsiteY1" fmla="*/ 385011 h 392010"/>
              <a:gd name="connsiteX2" fmla="*/ 13 w 3676895"/>
              <a:gd name="connsiteY2" fmla="*/ 165341 h 392010"/>
              <a:gd name="connsiteX0" fmla="*/ 3676864 w 3676895"/>
              <a:gd name="connsiteY0" fmla="*/ 0 h 385691"/>
              <a:gd name="connsiteX1" fmla="*/ 1848064 w 3676895"/>
              <a:gd name="connsiteY1" fmla="*/ 385011 h 385691"/>
              <a:gd name="connsiteX2" fmla="*/ 13 w 3676895"/>
              <a:gd name="connsiteY2" fmla="*/ 165341 h 385691"/>
              <a:gd name="connsiteX0" fmla="*/ 3686489 w 3686520"/>
              <a:gd name="connsiteY0" fmla="*/ 0 h 461109"/>
              <a:gd name="connsiteX1" fmla="*/ 1848064 w 3686520"/>
              <a:gd name="connsiteY1" fmla="*/ 450205 h 461109"/>
              <a:gd name="connsiteX2" fmla="*/ 13 w 3686520"/>
              <a:gd name="connsiteY2" fmla="*/ 230535 h 461109"/>
              <a:gd name="connsiteX0" fmla="*/ 3686489 w 3686520"/>
              <a:gd name="connsiteY0" fmla="*/ 0 h 461109"/>
              <a:gd name="connsiteX1" fmla="*/ 1848064 w 3686520"/>
              <a:gd name="connsiteY1" fmla="*/ 450205 h 461109"/>
              <a:gd name="connsiteX2" fmla="*/ 13 w 3686520"/>
              <a:gd name="connsiteY2" fmla="*/ 230535 h 461109"/>
              <a:gd name="connsiteX0" fmla="*/ 3686490 w 3686522"/>
              <a:gd name="connsiteY0" fmla="*/ 0 h 450884"/>
              <a:gd name="connsiteX1" fmla="*/ 1848065 w 3686522"/>
              <a:gd name="connsiteY1" fmla="*/ 450205 h 450884"/>
              <a:gd name="connsiteX2" fmla="*/ 14 w 3686522"/>
              <a:gd name="connsiteY2" fmla="*/ 230535 h 450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86522" h="450884">
                <a:moveTo>
                  <a:pt x="3686490" y="0"/>
                </a:moveTo>
                <a:cubicBezTo>
                  <a:pt x="3693709" y="380305"/>
                  <a:pt x="2491354" y="444380"/>
                  <a:pt x="1848065" y="450205"/>
                </a:cubicBezTo>
                <a:cubicBezTo>
                  <a:pt x="1204776" y="456030"/>
                  <a:pt x="-4799" y="427854"/>
                  <a:pt x="14" y="230535"/>
                </a:cubicBezTo>
              </a:path>
            </a:pathLst>
          </a:custGeom>
          <a:noFill/>
          <a:ln>
            <a:solidFill>
              <a:srgbClr val="3167D3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>
            <a:off x="1828800" y="5181600"/>
            <a:ext cx="4495800" cy="0"/>
          </a:xfrm>
          <a:prstGeom prst="line">
            <a:avLst/>
          </a:prstGeom>
          <a:ln w="19050" cap="rnd"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828800" y="5181600"/>
            <a:ext cx="33823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400" dirty="0" smtClean="0"/>
              <a:t>time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26021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304800" y="6096000"/>
            <a:ext cx="8534400" cy="609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2590800"/>
          </a:xfrm>
        </p:spPr>
        <p:txBody>
          <a:bodyPr/>
          <a:lstStyle/>
          <a:p>
            <a:r>
              <a:rPr lang="en-US" dirty="0" smtClean="0"/>
              <a:t>Raft uses a 2-phase approach:</a:t>
            </a:r>
          </a:p>
          <a:p>
            <a:pPr lvl="1"/>
            <a:r>
              <a:rPr lang="en-US" dirty="0" smtClean="0"/>
              <a:t>Intermediate phase uses </a:t>
            </a:r>
            <a:r>
              <a:rPr lang="en-US" dirty="0" smtClean="0">
                <a:solidFill>
                  <a:schemeClr val="accent4"/>
                </a:solidFill>
              </a:rPr>
              <a:t>joint consensus </a:t>
            </a:r>
            <a:r>
              <a:rPr lang="en-US" dirty="0" smtClean="0"/>
              <a:t>(need majority of both old and new configurations for elections, commitment)</a:t>
            </a:r>
          </a:p>
          <a:p>
            <a:pPr lvl="1"/>
            <a:r>
              <a:rPr lang="en-US" dirty="0" smtClean="0"/>
              <a:t>Configuration change is just a log entry; applied immediately on receipt (committed or not)</a:t>
            </a:r>
          </a:p>
          <a:p>
            <a:pPr lvl="1"/>
            <a:r>
              <a:rPr lang="en-US" dirty="0" smtClean="0"/>
              <a:t>Once joint consensus is committed, begin replicating log entry for final configuration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Consensus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838200" y="5943600"/>
            <a:ext cx="6934200" cy="0"/>
          </a:xfrm>
          <a:prstGeom prst="line">
            <a:avLst/>
          </a:prstGeom>
          <a:ln w="31750" cap="rnd">
            <a:tailEnd type="stealth" w="lg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239000" y="5971401"/>
            <a:ext cx="4360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895600" y="6019800"/>
            <a:ext cx="1317668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err="1" smtClean="0"/>
              <a:t>C</a:t>
            </a:r>
            <a:r>
              <a:rPr lang="en-US" baseline="-25000" dirty="0" err="1" smtClean="0"/>
              <a:t>old+new</a:t>
            </a:r>
            <a:r>
              <a:rPr lang="en-US" dirty="0" smtClean="0"/>
              <a:t> entry</a:t>
            </a:r>
            <a:br>
              <a:rPr lang="en-US" dirty="0" smtClean="0"/>
            </a:br>
            <a:r>
              <a:rPr lang="en-US" dirty="0" smtClean="0"/>
              <a:t>committed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955406" y="6019800"/>
            <a:ext cx="1064394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err="1" smtClean="0"/>
              <a:t>C</a:t>
            </a:r>
            <a:r>
              <a:rPr lang="en-US" baseline="-25000" dirty="0" err="1" smtClean="0"/>
              <a:t>new</a:t>
            </a:r>
            <a:r>
              <a:rPr lang="en-US" dirty="0" smtClean="0"/>
              <a:t> entry</a:t>
            </a:r>
            <a:br>
              <a:rPr lang="en-US" dirty="0" smtClean="0"/>
            </a:br>
            <a:r>
              <a:rPr lang="en-US" dirty="0" smtClean="0"/>
              <a:t>committed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505200" y="5029200"/>
            <a:ext cx="0" cy="914400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486400" y="4572000"/>
            <a:ext cx="0" cy="1371600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38200" y="5347901"/>
            <a:ext cx="37029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smtClean="0">
                <a:solidFill>
                  <a:schemeClr val="accent4"/>
                </a:solidFill>
              </a:rPr>
              <a:t>C</a:t>
            </a:r>
            <a:r>
              <a:rPr lang="en-US" baseline="-25000" dirty="0" smtClean="0">
                <a:solidFill>
                  <a:schemeClr val="accent4"/>
                </a:solidFill>
              </a:rPr>
              <a:t>old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52600" y="4890701"/>
            <a:ext cx="74058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err="1" smtClean="0">
                <a:solidFill>
                  <a:srgbClr val="3167D3"/>
                </a:solidFill>
              </a:rPr>
              <a:t>C</a:t>
            </a:r>
            <a:r>
              <a:rPr lang="en-US" baseline="-25000" dirty="0" err="1" smtClean="0">
                <a:solidFill>
                  <a:srgbClr val="3167D3"/>
                </a:solidFill>
              </a:rPr>
              <a:t>old+new</a:t>
            </a:r>
            <a:endParaRPr lang="en-US" dirty="0">
              <a:solidFill>
                <a:srgbClr val="3167D3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48562" y="4433501"/>
            <a:ext cx="4472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err="1" smtClean="0">
                <a:solidFill>
                  <a:srgbClr val="008E00"/>
                </a:solidFill>
              </a:rPr>
              <a:t>C</a:t>
            </a:r>
            <a:r>
              <a:rPr lang="en-US" baseline="-25000" dirty="0" err="1" smtClean="0">
                <a:solidFill>
                  <a:srgbClr val="008E00"/>
                </a:solidFill>
              </a:rPr>
              <a:t>new</a:t>
            </a:r>
            <a:endParaRPr lang="en-US" dirty="0">
              <a:solidFill>
                <a:srgbClr val="008E00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295400" y="5486400"/>
            <a:ext cx="1295400" cy="0"/>
          </a:xfrm>
          <a:prstGeom prst="line">
            <a:avLst/>
          </a:prstGeom>
          <a:ln w="6350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505200" y="5029200"/>
            <a:ext cx="1066800" cy="0"/>
          </a:xfrm>
          <a:prstGeom prst="line">
            <a:avLst/>
          </a:prstGeom>
          <a:ln w="63500" cap="rnd">
            <a:solidFill>
              <a:srgbClr val="3167D3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590800" y="5029200"/>
            <a:ext cx="914400" cy="0"/>
          </a:xfrm>
          <a:prstGeom prst="line">
            <a:avLst/>
          </a:prstGeom>
          <a:ln w="63500" cap="rnd">
            <a:solidFill>
              <a:srgbClr val="3167D3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572000" y="4572000"/>
            <a:ext cx="914400" cy="0"/>
          </a:xfrm>
          <a:prstGeom prst="line">
            <a:avLst/>
          </a:prstGeom>
          <a:ln w="63500" cap="rnd">
            <a:solidFill>
              <a:srgbClr val="008E00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486400" y="4572000"/>
            <a:ext cx="1981200" cy="0"/>
          </a:xfrm>
          <a:prstGeom prst="line">
            <a:avLst/>
          </a:prstGeom>
          <a:ln w="63500" cap="rnd">
            <a:solidFill>
              <a:srgbClr val="008E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295400" y="4267200"/>
            <a:ext cx="2209800" cy="0"/>
          </a:xfrm>
          <a:prstGeom prst="line">
            <a:avLst/>
          </a:pr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71600" y="3637002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C</a:t>
            </a:r>
            <a:r>
              <a:rPr lang="en-US" baseline="-25000" dirty="0" smtClean="0">
                <a:solidFill>
                  <a:schemeClr val="accent4"/>
                </a:solidFill>
              </a:rPr>
              <a:t>old</a:t>
            </a:r>
            <a:r>
              <a:rPr lang="en-US" dirty="0" smtClean="0">
                <a:solidFill>
                  <a:schemeClr val="accent4"/>
                </a:solidFill>
              </a:rPr>
              <a:t> can make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unilateral decisions</a:t>
            </a:r>
            <a:endParaRPr lang="en-US" dirty="0">
              <a:solidFill>
                <a:schemeClr val="accent4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3505200" y="4191000"/>
            <a:ext cx="0" cy="152400"/>
          </a:xfrm>
          <a:prstGeom prst="line">
            <a:avLst/>
          </a:prstGeom>
          <a:ln w="3175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572000" y="4267200"/>
            <a:ext cx="2971800" cy="0"/>
          </a:xfrm>
          <a:prstGeom prst="line">
            <a:avLst/>
          </a:prstGeom>
          <a:ln w="31750" cap="rnd">
            <a:solidFill>
              <a:srgbClr val="008E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124524" y="3637002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 smtClean="0">
                <a:solidFill>
                  <a:srgbClr val="008E00"/>
                </a:solidFill>
              </a:rPr>
              <a:t>C</a:t>
            </a:r>
            <a:r>
              <a:rPr lang="en-US" baseline="-25000" dirty="0" err="1" smtClean="0">
                <a:solidFill>
                  <a:srgbClr val="008E00"/>
                </a:solidFill>
              </a:rPr>
              <a:t>new</a:t>
            </a:r>
            <a:r>
              <a:rPr lang="en-US" dirty="0" smtClean="0">
                <a:solidFill>
                  <a:srgbClr val="008E00"/>
                </a:solidFill>
              </a:rPr>
              <a:t> can make</a:t>
            </a:r>
          </a:p>
          <a:p>
            <a:r>
              <a:rPr lang="en-US" dirty="0" smtClean="0">
                <a:solidFill>
                  <a:srgbClr val="008E00"/>
                </a:solidFill>
              </a:rPr>
              <a:t>unilateral decisions</a:t>
            </a:r>
            <a:endParaRPr lang="en-US" dirty="0">
              <a:solidFill>
                <a:srgbClr val="008E00"/>
              </a:solidFill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>
            <a:off x="4572000" y="4191000"/>
            <a:ext cx="0" cy="152400"/>
          </a:xfrm>
          <a:prstGeom prst="line">
            <a:avLst/>
          </a:prstGeom>
          <a:ln w="31750" cap="rnd">
            <a:solidFill>
              <a:srgbClr val="008E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590800" y="5486400"/>
            <a:ext cx="914400" cy="0"/>
          </a:xfrm>
          <a:prstGeom prst="line">
            <a:avLst/>
          </a:prstGeom>
          <a:ln w="63500" cap="rnd">
            <a:solidFill>
              <a:schemeClr val="accent4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572000" y="5029200"/>
            <a:ext cx="914400" cy="0"/>
          </a:xfrm>
          <a:prstGeom prst="line">
            <a:avLst/>
          </a:prstGeom>
          <a:ln w="63500" cap="rnd">
            <a:solidFill>
              <a:srgbClr val="3167D3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851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general approaches to consensus:</a:t>
            </a:r>
          </a:p>
          <a:p>
            <a:r>
              <a:rPr lang="en-US" dirty="0" smtClean="0"/>
              <a:t>Symmetric, leader-less:</a:t>
            </a:r>
          </a:p>
          <a:p>
            <a:pPr lvl="1"/>
            <a:r>
              <a:rPr lang="en-US" dirty="0" smtClean="0"/>
              <a:t>All servers have equal roles</a:t>
            </a:r>
          </a:p>
          <a:p>
            <a:pPr lvl="1"/>
            <a:r>
              <a:rPr lang="en-US" dirty="0" smtClean="0"/>
              <a:t>Clients can contact any server</a:t>
            </a:r>
          </a:p>
          <a:p>
            <a:r>
              <a:rPr lang="en-US" dirty="0" smtClean="0"/>
              <a:t>Asymmetric, leader-based:</a:t>
            </a:r>
          </a:p>
          <a:p>
            <a:pPr lvl="1"/>
            <a:r>
              <a:rPr lang="en-US" dirty="0" smtClean="0"/>
              <a:t>At any given time, one server is in charge, others accept its decisions</a:t>
            </a:r>
          </a:p>
          <a:p>
            <a:pPr lvl="1"/>
            <a:r>
              <a:rPr lang="en-US" dirty="0" smtClean="0"/>
              <a:t>Clients communicate with the leader</a:t>
            </a:r>
          </a:p>
          <a:p>
            <a:r>
              <a:rPr lang="en-US" dirty="0" smtClean="0"/>
              <a:t>Raft uses a leader:</a:t>
            </a:r>
          </a:p>
          <a:p>
            <a:pPr lvl="1"/>
            <a:r>
              <a:rPr lang="en-US" dirty="0"/>
              <a:t>Decomposes the problem (normal operation, leader changes)</a:t>
            </a:r>
          </a:p>
          <a:p>
            <a:pPr lvl="1"/>
            <a:r>
              <a:rPr lang="en-US" dirty="0"/>
              <a:t>Simplifies normal operation (no conflicts)</a:t>
            </a:r>
          </a:p>
          <a:p>
            <a:pPr lvl="1"/>
            <a:r>
              <a:rPr lang="en-US" dirty="0"/>
              <a:t>More efficient than leader-less </a:t>
            </a:r>
            <a:r>
              <a:rPr lang="en-US" dirty="0" smtClean="0"/>
              <a:t>approaches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 to Consensus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55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 details:</a:t>
            </a:r>
          </a:p>
          <a:p>
            <a:pPr lvl="1"/>
            <a:r>
              <a:rPr lang="en-US" dirty="0" smtClean="0"/>
              <a:t>Any server from either configuration can serve as leader</a:t>
            </a:r>
          </a:p>
          <a:p>
            <a:pPr lvl="1"/>
            <a:r>
              <a:rPr lang="en-US" dirty="0" smtClean="0"/>
              <a:t>If current leader is not in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new</a:t>
            </a:r>
            <a:r>
              <a:rPr lang="en-US" dirty="0" smtClean="0"/>
              <a:t>, must step down once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new</a:t>
            </a:r>
            <a:r>
              <a:rPr lang="en-US" dirty="0" smtClean="0"/>
              <a:t> is committed.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Consensus, cont’d</a:t>
            </a:r>
            <a:endParaRPr lang="en-US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838200" y="5410200"/>
            <a:ext cx="6934200" cy="0"/>
          </a:xfrm>
          <a:prstGeom prst="line">
            <a:avLst/>
          </a:prstGeom>
          <a:ln w="31750" cap="rnd">
            <a:tailEnd type="stealth" w="lg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239000" y="5438001"/>
            <a:ext cx="4360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895600" y="5486400"/>
            <a:ext cx="1317668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err="1" smtClean="0"/>
              <a:t>C</a:t>
            </a:r>
            <a:r>
              <a:rPr lang="en-US" baseline="-25000" dirty="0" err="1" smtClean="0"/>
              <a:t>old+new</a:t>
            </a:r>
            <a:r>
              <a:rPr lang="en-US" dirty="0" smtClean="0"/>
              <a:t> entry</a:t>
            </a:r>
            <a:br>
              <a:rPr lang="en-US" dirty="0" smtClean="0"/>
            </a:br>
            <a:r>
              <a:rPr lang="en-US" dirty="0" smtClean="0"/>
              <a:t>committed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955406" y="5486400"/>
            <a:ext cx="1064394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err="1" smtClean="0"/>
              <a:t>C</a:t>
            </a:r>
            <a:r>
              <a:rPr lang="en-US" baseline="-25000" dirty="0" err="1" smtClean="0"/>
              <a:t>new</a:t>
            </a:r>
            <a:r>
              <a:rPr lang="en-US" dirty="0" smtClean="0"/>
              <a:t> entry</a:t>
            </a:r>
            <a:br>
              <a:rPr lang="en-US" dirty="0" smtClean="0"/>
            </a:br>
            <a:r>
              <a:rPr lang="en-US" dirty="0" smtClean="0"/>
              <a:t>committed</a:t>
            </a:r>
            <a:endParaRPr lang="en-US" dirty="0"/>
          </a:p>
        </p:txBody>
      </p:sp>
      <p:cxnSp>
        <p:nvCxnSpPr>
          <p:cNvPr id="40" name="Straight Connector 39"/>
          <p:cNvCxnSpPr/>
          <p:nvPr/>
        </p:nvCxnSpPr>
        <p:spPr>
          <a:xfrm>
            <a:off x="3505200" y="4495800"/>
            <a:ext cx="0" cy="914400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486400" y="4038600"/>
            <a:ext cx="0" cy="1371600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838200" y="4814501"/>
            <a:ext cx="37029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smtClean="0"/>
              <a:t>C</a:t>
            </a:r>
            <a:r>
              <a:rPr lang="en-US" baseline="-25000" dirty="0" smtClean="0"/>
              <a:t>old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752600" y="4357301"/>
            <a:ext cx="74058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err="1" smtClean="0"/>
              <a:t>C</a:t>
            </a:r>
            <a:r>
              <a:rPr lang="en-US" baseline="-25000" dirty="0" err="1" smtClean="0"/>
              <a:t>old+new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4048562" y="3900101"/>
            <a:ext cx="4472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err="1" smtClean="0"/>
              <a:t>C</a:t>
            </a:r>
            <a:r>
              <a:rPr lang="en-US" baseline="-25000" dirty="0" err="1" smtClean="0"/>
              <a:t>new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1295400" y="4953000"/>
            <a:ext cx="1295400" cy="0"/>
          </a:xfrm>
          <a:prstGeom prst="line">
            <a:avLst/>
          </a:prstGeom>
          <a:ln w="6350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505200" y="4495800"/>
            <a:ext cx="1066800" cy="0"/>
          </a:xfrm>
          <a:prstGeom prst="line">
            <a:avLst/>
          </a:prstGeom>
          <a:ln w="6350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590800" y="4495800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572000" y="4038600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486400" y="4038600"/>
            <a:ext cx="1981200" cy="0"/>
          </a:xfrm>
          <a:prstGeom prst="line">
            <a:avLst/>
          </a:prstGeom>
          <a:ln w="6350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1295400" y="3733800"/>
            <a:ext cx="2209800" cy="0"/>
          </a:xfrm>
          <a:prstGeom prst="line">
            <a:avLst/>
          </a:prstGeom>
          <a:ln w="317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371600" y="3103602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old</a:t>
            </a:r>
            <a:r>
              <a:rPr lang="en-US" dirty="0" smtClean="0"/>
              <a:t> can make</a:t>
            </a:r>
          </a:p>
          <a:p>
            <a:r>
              <a:rPr lang="en-US" dirty="0" smtClean="0"/>
              <a:t>unilateral decisions</a:t>
            </a:r>
            <a:endParaRPr lang="en-US" dirty="0"/>
          </a:p>
        </p:txBody>
      </p:sp>
      <p:cxnSp>
        <p:nvCxnSpPr>
          <p:cNvPr id="52" name="Straight Connector 51"/>
          <p:cNvCxnSpPr/>
          <p:nvPr/>
        </p:nvCxnSpPr>
        <p:spPr>
          <a:xfrm>
            <a:off x="3505200" y="3657600"/>
            <a:ext cx="0" cy="152400"/>
          </a:xfrm>
          <a:prstGeom prst="line">
            <a:avLst/>
          </a:prstGeom>
          <a:ln w="3175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572000" y="3733800"/>
            <a:ext cx="2971800" cy="0"/>
          </a:xfrm>
          <a:prstGeom prst="line">
            <a:avLst/>
          </a:prstGeom>
          <a:ln w="317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124524" y="3103602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 smtClean="0"/>
              <a:t>C</a:t>
            </a:r>
            <a:r>
              <a:rPr lang="en-US" baseline="-25000" dirty="0" err="1" smtClean="0"/>
              <a:t>new</a:t>
            </a:r>
            <a:r>
              <a:rPr lang="en-US" dirty="0" smtClean="0"/>
              <a:t> can make</a:t>
            </a:r>
          </a:p>
          <a:p>
            <a:r>
              <a:rPr lang="en-US" dirty="0" smtClean="0"/>
              <a:t>unilateral decisions</a:t>
            </a:r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4572000" y="3657600"/>
            <a:ext cx="0" cy="152400"/>
          </a:xfrm>
          <a:prstGeom prst="line">
            <a:avLst/>
          </a:prstGeom>
          <a:ln w="3175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6555606" y="4648200"/>
            <a:ext cx="1780937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dirty="0" smtClean="0">
                <a:solidFill>
                  <a:schemeClr val="accent4"/>
                </a:solidFill>
              </a:rPr>
              <a:t>leader not in </a:t>
            </a:r>
            <a:r>
              <a:rPr lang="en-US" dirty="0" err="1" smtClean="0">
                <a:solidFill>
                  <a:schemeClr val="accent4"/>
                </a:solidFill>
              </a:rPr>
              <a:t>C</a:t>
            </a:r>
            <a:r>
              <a:rPr lang="en-US" baseline="-25000" dirty="0" err="1" smtClean="0">
                <a:solidFill>
                  <a:schemeClr val="accent4"/>
                </a:solidFill>
              </a:rPr>
              <a:t>new</a:t>
            </a:r>
            <a:r>
              <a:rPr lang="en-US" dirty="0" smtClean="0">
                <a:solidFill>
                  <a:schemeClr val="accent4"/>
                </a:solidFill>
              </a:rPr>
              <a:t/>
            </a:r>
            <a:br>
              <a:rPr lang="en-US" dirty="0" smtClean="0">
                <a:solidFill>
                  <a:schemeClr val="accent4"/>
                </a:solidFill>
              </a:rPr>
            </a:br>
            <a:r>
              <a:rPr lang="en-US" dirty="0" smtClean="0">
                <a:solidFill>
                  <a:schemeClr val="accent4"/>
                </a:solidFill>
              </a:rPr>
              <a:t>steps down here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57" name="Freeform 56"/>
          <p:cNvSpPr/>
          <p:nvPr/>
        </p:nvSpPr>
        <p:spPr>
          <a:xfrm>
            <a:off x="5582653" y="4138863"/>
            <a:ext cx="885524" cy="789348"/>
          </a:xfrm>
          <a:custGeom>
            <a:avLst/>
            <a:gdLst>
              <a:gd name="connsiteX0" fmla="*/ 885524 w 885524"/>
              <a:gd name="connsiteY0" fmla="*/ 789272 h 789272"/>
              <a:gd name="connsiteX1" fmla="*/ 0 w 885524"/>
              <a:gd name="connsiteY1" fmla="*/ 0 h 789272"/>
              <a:gd name="connsiteX0" fmla="*/ 885524 w 885524"/>
              <a:gd name="connsiteY0" fmla="*/ 789272 h 789272"/>
              <a:gd name="connsiteX1" fmla="*/ 0 w 885524"/>
              <a:gd name="connsiteY1" fmla="*/ 0 h 789272"/>
              <a:gd name="connsiteX0" fmla="*/ 885524 w 885524"/>
              <a:gd name="connsiteY0" fmla="*/ 789272 h 789340"/>
              <a:gd name="connsiteX1" fmla="*/ 0 w 885524"/>
              <a:gd name="connsiteY1" fmla="*/ 0 h 789340"/>
              <a:gd name="connsiteX0" fmla="*/ 885524 w 885524"/>
              <a:gd name="connsiteY0" fmla="*/ 789272 h 789348"/>
              <a:gd name="connsiteX1" fmla="*/ 0 w 885524"/>
              <a:gd name="connsiteY1" fmla="*/ 0 h 789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5524" h="789348">
                <a:moveTo>
                  <a:pt x="885524" y="789272"/>
                </a:moveTo>
                <a:cubicBezTo>
                  <a:pt x="368968" y="794886"/>
                  <a:pt x="256673" y="492493"/>
                  <a:pt x="0" y="0"/>
                </a:cubicBezTo>
              </a:path>
            </a:pathLst>
          </a:cu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>
            <a:off x="2590800" y="4953000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572000" y="4495800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76833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Leader election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Normal operation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Safety and consistency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Neutralize old leaders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Client protocol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Configuration changes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Raft 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50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Leader election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Select one of the servers to act as leader</a:t>
            </a:r>
          </a:p>
          <a:p>
            <a:pPr lvl="1"/>
            <a:r>
              <a:rPr lang="en-US" dirty="0" smtClean="0"/>
              <a:t>Detect crashes, choose new leader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Normal operation (basic log replication)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Safety and </a:t>
            </a:r>
            <a:r>
              <a:rPr lang="en-US" smtClean="0">
                <a:solidFill>
                  <a:schemeClr val="tx2"/>
                </a:solidFill>
              </a:rPr>
              <a:t>consistency after </a:t>
            </a:r>
            <a:r>
              <a:rPr lang="en-US" dirty="0" smtClean="0">
                <a:solidFill>
                  <a:schemeClr val="tx2"/>
                </a:solidFill>
              </a:rPr>
              <a:t>leader changes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Neutralizing old leaders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Client interactions</a:t>
            </a:r>
          </a:p>
          <a:p>
            <a:pPr lvl="1"/>
            <a:r>
              <a:rPr lang="en-US" dirty="0" smtClean="0"/>
              <a:t>Implementing </a:t>
            </a:r>
            <a:r>
              <a:rPr lang="en-US" dirty="0" err="1"/>
              <a:t>linearizeable</a:t>
            </a:r>
            <a:r>
              <a:rPr lang="en-US" dirty="0"/>
              <a:t> semantics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Configuration changes: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Adding and removing servers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Raft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30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200400"/>
          </a:xfrm>
        </p:spPr>
        <p:txBody>
          <a:bodyPr/>
          <a:lstStyle/>
          <a:p>
            <a:r>
              <a:rPr lang="en-US" dirty="0" smtClean="0"/>
              <a:t>At any given time, each server is either: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Leader</a:t>
            </a:r>
            <a:r>
              <a:rPr lang="en-US" dirty="0" smtClean="0"/>
              <a:t>: handles </a:t>
            </a:r>
            <a:r>
              <a:rPr lang="en-US" dirty="0"/>
              <a:t>all client interactions, log </a:t>
            </a:r>
            <a:r>
              <a:rPr lang="en-US" dirty="0" smtClean="0"/>
              <a:t>replication</a:t>
            </a:r>
          </a:p>
          <a:p>
            <a:pPr lvl="2"/>
            <a:r>
              <a:rPr lang="en-US" dirty="0" smtClean="0"/>
              <a:t>At most 1 viable leader at a time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Follower</a:t>
            </a:r>
            <a:r>
              <a:rPr lang="en-US" dirty="0" smtClean="0"/>
              <a:t>: completely passive (issues no RPCs, responds to incoming RPCs)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Candidate</a:t>
            </a:r>
            <a:r>
              <a:rPr lang="en-US" dirty="0" smtClean="0"/>
              <a:t>: used to elect a new leader</a:t>
            </a:r>
          </a:p>
          <a:p>
            <a:r>
              <a:rPr lang="en-US" dirty="0" smtClean="0"/>
              <a:t>Normal operation: 1 leader, N-1 followers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971800" y="6324600"/>
            <a:ext cx="3429000" cy="396875"/>
          </a:xfrm>
        </p:spPr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States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990600" y="5029200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>
                <a:solidFill>
                  <a:srgbClr val="4974CB"/>
                </a:solidFill>
              </a:rPr>
              <a:t>Follower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505200" y="5029200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4974CB"/>
                </a:solidFill>
              </a:rPr>
              <a:t>Candidate</a:t>
            </a:r>
            <a:endParaRPr lang="en-US" sz="2400" dirty="0">
              <a:solidFill>
                <a:srgbClr val="4974CB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019800" y="5029200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4974CB"/>
                </a:solidFill>
              </a:rPr>
              <a:t>Leader</a:t>
            </a:r>
            <a:endParaRPr lang="en-US" sz="2400" dirty="0">
              <a:solidFill>
                <a:srgbClr val="4974CB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644893" y="4687503"/>
            <a:ext cx="365760" cy="606392"/>
          </a:xfrm>
          <a:custGeom>
            <a:avLst/>
            <a:gdLst>
              <a:gd name="connsiteX0" fmla="*/ 0 w 365760"/>
              <a:gd name="connsiteY0" fmla="*/ 0 h 606392"/>
              <a:gd name="connsiteX1" fmla="*/ 365760 w 365760"/>
              <a:gd name="connsiteY1" fmla="*/ 606392 h 606392"/>
              <a:gd name="connsiteX0" fmla="*/ 0 w 365760"/>
              <a:gd name="connsiteY0" fmla="*/ 0 h 606392"/>
              <a:gd name="connsiteX1" fmla="*/ 365760 w 365760"/>
              <a:gd name="connsiteY1" fmla="*/ 606392 h 606392"/>
              <a:gd name="connsiteX0" fmla="*/ 0 w 365760"/>
              <a:gd name="connsiteY0" fmla="*/ 0 h 606392"/>
              <a:gd name="connsiteX1" fmla="*/ 365760 w 365760"/>
              <a:gd name="connsiteY1" fmla="*/ 606392 h 606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760" h="606392">
                <a:moveTo>
                  <a:pt x="0" y="0"/>
                </a:moveTo>
                <a:cubicBezTo>
                  <a:pt x="4812" y="521369"/>
                  <a:pt x="115504" y="599975"/>
                  <a:pt x="365760" y="606392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8845" y="4343400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start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2319688" y="4727196"/>
            <a:ext cx="1655546" cy="306816"/>
          </a:xfrm>
          <a:custGeom>
            <a:avLst/>
            <a:gdLst>
              <a:gd name="connsiteX0" fmla="*/ 0 w 1655546"/>
              <a:gd name="connsiteY0" fmla="*/ 0 h 22228"/>
              <a:gd name="connsiteX1" fmla="*/ 1655546 w 1655546"/>
              <a:gd name="connsiteY1" fmla="*/ 0 h 22228"/>
              <a:gd name="connsiteX0" fmla="*/ 0 w 1655546"/>
              <a:gd name="connsiteY0" fmla="*/ 179958 h 182265"/>
              <a:gd name="connsiteX1" fmla="*/ 1655546 w 1655546"/>
              <a:gd name="connsiteY1" fmla="*/ 179958 h 182265"/>
              <a:gd name="connsiteX0" fmla="*/ 0 w 1655546"/>
              <a:gd name="connsiteY0" fmla="*/ 272714 h 272714"/>
              <a:gd name="connsiteX1" fmla="*/ 1655546 w 1655546"/>
              <a:gd name="connsiteY1" fmla="*/ 272714 h 272714"/>
              <a:gd name="connsiteX0" fmla="*/ 0 w 1655546"/>
              <a:gd name="connsiteY0" fmla="*/ 279333 h 279333"/>
              <a:gd name="connsiteX1" fmla="*/ 1655546 w 1655546"/>
              <a:gd name="connsiteY1" fmla="*/ 279333 h 279333"/>
              <a:gd name="connsiteX0" fmla="*/ 0 w 1655546"/>
              <a:gd name="connsiteY0" fmla="*/ 275498 h 275498"/>
              <a:gd name="connsiteX1" fmla="*/ 1655546 w 1655546"/>
              <a:gd name="connsiteY1" fmla="*/ 275498 h 275498"/>
              <a:gd name="connsiteX0" fmla="*/ 0 w 1655546"/>
              <a:gd name="connsiteY0" fmla="*/ 306816 h 306816"/>
              <a:gd name="connsiteX1" fmla="*/ 1655546 w 1655546"/>
              <a:gd name="connsiteY1" fmla="*/ 306816 h 306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55546" h="306816">
                <a:moveTo>
                  <a:pt x="0" y="306816"/>
                </a:moveTo>
                <a:cubicBezTo>
                  <a:pt x="321644" y="-107070"/>
                  <a:pt x="1432561" y="-97446"/>
                  <a:pt x="1655546" y="30681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981200" y="4162925"/>
            <a:ext cx="1492716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 smtClean="0">
                <a:solidFill>
                  <a:schemeClr val="accent4"/>
                </a:solidFill>
              </a:rPr>
              <a:t>timeout,</a:t>
            </a:r>
            <a:br>
              <a:rPr lang="en-US" dirty="0" smtClean="0">
                <a:solidFill>
                  <a:schemeClr val="accent4"/>
                </a:solidFill>
              </a:rPr>
            </a:br>
            <a:r>
              <a:rPr lang="en-US" dirty="0" smtClean="0">
                <a:solidFill>
                  <a:schemeClr val="accent4"/>
                </a:solidFill>
              </a:rPr>
              <a:t>start election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4821454" y="4724400"/>
            <a:ext cx="1655546" cy="306816"/>
          </a:xfrm>
          <a:custGeom>
            <a:avLst/>
            <a:gdLst>
              <a:gd name="connsiteX0" fmla="*/ 0 w 1655546"/>
              <a:gd name="connsiteY0" fmla="*/ 0 h 22228"/>
              <a:gd name="connsiteX1" fmla="*/ 1655546 w 1655546"/>
              <a:gd name="connsiteY1" fmla="*/ 0 h 22228"/>
              <a:gd name="connsiteX0" fmla="*/ 0 w 1655546"/>
              <a:gd name="connsiteY0" fmla="*/ 179958 h 182265"/>
              <a:gd name="connsiteX1" fmla="*/ 1655546 w 1655546"/>
              <a:gd name="connsiteY1" fmla="*/ 179958 h 182265"/>
              <a:gd name="connsiteX0" fmla="*/ 0 w 1655546"/>
              <a:gd name="connsiteY0" fmla="*/ 272714 h 272714"/>
              <a:gd name="connsiteX1" fmla="*/ 1655546 w 1655546"/>
              <a:gd name="connsiteY1" fmla="*/ 272714 h 272714"/>
              <a:gd name="connsiteX0" fmla="*/ 0 w 1655546"/>
              <a:gd name="connsiteY0" fmla="*/ 279333 h 279333"/>
              <a:gd name="connsiteX1" fmla="*/ 1655546 w 1655546"/>
              <a:gd name="connsiteY1" fmla="*/ 279333 h 279333"/>
              <a:gd name="connsiteX0" fmla="*/ 0 w 1655546"/>
              <a:gd name="connsiteY0" fmla="*/ 275498 h 275498"/>
              <a:gd name="connsiteX1" fmla="*/ 1655546 w 1655546"/>
              <a:gd name="connsiteY1" fmla="*/ 275498 h 275498"/>
              <a:gd name="connsiteX0" fmla="*/ 0 w 1655546"/>
              <a:gd name="connsiteY0" fmla="*/ 306816 h 306816"/>
              <a:gd name="connsiteX1" fmla="*/ 1655546 w 1655546"/>
              <a:gd name="connsiteY1" fmla="*/ 306816 h 306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55546" h="306816">
                <a:moveTo>
                  <a:pt x="0" y="306816"/>
                </a:moveTo>
                <a:cubicBezTo>
                  <a:pt x="321644" y="-107070"/>
                  <a:pt x="1432561" y="-97446"/>
                  <a:pt x="1655546" y="30681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321603" y="4162925"/>
            <a:ext cx="2069797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 smtClean="0">
                <a:solidFill>
                  <a:schemeClr val="accent4"/>
                </a:solidFill>
              </a:rPr>
              <a:t>receive votes from</a:t>
            </a:r>
            <a:br>
              <a:rPr lang="en-US" dirty="0" smtClean="0">
                <a:solidFill>
                  <a:schemeClr val="accent4"/>
                </a:solidFill>
              </a:rPr>
            </a:br>
            <a:r>
              <a:rPr lang="en-US" dirty="0" smtClean="0">
                <a:solidFill>
                  <a:schemeClr val="accent4"/>
                </a:solidFill>
              </a:rPr>
              <a:t>majority of servers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4133010" y="4563251"/>
            <a:ext cx="500310" cy="480386"/>
          </a:xfrm>
          <a:custGeom>
            <a:avLst/>
            <a:gdLst>
              <a:gd name="connsiteX0" fmla="*/ 0 w 413887"/>
              <a:gd name="connsiteY0" fmla="*/ 19661 h 29286"/>
              <a:gd name="connsiteX1" fmla="*/ 413887 w 413887"/>
              <a:gd name="connsiteY1" fmla="*/ 29286 h 29286"/>
              <a:gd name="connsiteX0" fmla="*/ 46492 w 460379"/>
              <a:gd name="connsiteY0" fmla="*/ 242950 h 252575"/>
              <a:gd name="connsiteX1" fmla="*/ 460379 w 460379"/>
              <a:gd name="connsiteY1" fmla="*/ 252575 h 252575"/>
              <a:gd name="connsiteX0" fmla="*/ 34625 w 483137"/>
              <a:gd name="connsiteY0" fmla="*/ 439122 h 448747"/>
              <a:gd name="connsiteX1" fmla="*/ 448512 w 483137"/>
              <a:gd name="connsiteY1" fmla="*/ 448747 h 448747"/>
              <a:gd name="connsiteX0" fmla="*/ 53980 w 500310"/>
              <a:gd name="connsiteY0" fmla="*/ 470761 h 480386"/>
              <a:gd name="connsiteX1" fmla="*/ 467867 w 500310"/>
              <a:gd name="connsiteY1" fmla="*/ 480386 h 480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00310" h="480386">
                <a:moveTo>
                  <a:pt x="53980" y="470761"/>
                </a:moveTo>
                <a:cubicBezTo>
                  <a:pt x="-225153" y="-144455"/>
                  <a:pt x="679624" y="-172527"/>
                  <a:pt x="467867" y="48038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651974" y="3962400"/>
            <a:ext cx="1467068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 smtClean="0">
                <a:solidFill>
                  <a:schemeClr val="accent4"/>
                </a:solidFill>
              </a:rPr>
              <a:t>timeout,</a:t>
            </a:r>
            <a:br>
              <a:rPr lang="en-US" dirty="0" smtClean="0">
                <a:solidFill>
                  <a:schemeClr val="accent4"/>
                </a:solidFill>
              </a:rPr>
            </a:br>
            <a:r>
              <a:rPr lang="en-US" dirty="0" smtClean="0">
                <a:solidFill>
                  <a:schemeClr val="accent4"/>
                </a:solidFill>
              </a:rPr>
              <a:t>new election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1395615" y="5573028"/>
            <a:ext cx="2974253" cy="590137"/>
          </a:xfrm>
          <a:custGeom>
            <a:avLst/>
            <a:gdLst>
              <a:gd name="connsiteX0" fmla="*/ 2974206 w 2974206"/>
              <a:gd name="connsiteY0" fmla="*/ 64833 h 64833"/>
              <a:gd name="connsiteX1" fmla="*/ 0 w 2974206"/>
              <a:gd name="connsiteY1" fmla="*/ 64833 h 64833"/>
              <a:gd name="connsiteX0" fmla="*/ 2974206 w 2974206"/>
              <a:gd name="connsiteY0" fmla="*/ 2990 h 304592"/>
              <a:gd name="connsiteX1" fmla="*/ 0 w 2974206"/>
              <a:gd name="connsiteY1" fmla="*/ 2990 h 304592"/>
              <a:gd name="connsiteX0" fmla="*/ 2974206 w 2974206"/>
              <a:gd name="connsiteY0" fmla="*/ 0 h 358866"/>
              <a:gd name="connsiteX1" fmla="*/ 0 w 2974206"/>
              <a:gd name="connsiteY1" fmla="*/ 0 h 358866"/>
              <a:gd name="connsiteX0" fmla="*/ 2974206 w 2974206"/>
              <a:gd name="connsiteY0" fmla="*/ 0 h 342000"/>
              <a:gd name="connsiteX1" fmla="*/ 0 w 2974206"/>
              <a:gd name="connsiteY1" fmla="*/ 0 h 342000"/>
              <a:gd name="connsiteX0" fmla="*/ 2974206 w 2974206"/>
              <a:gd name="connsiteY0" fmla="*/ 0 h 386787"/>
              <a:gd name="connsiteX1" fmla="*/ 0 w 2974206"/>
              <a:gd name="connsiteY1" fmla="*/ 0 h 386787"/>
              <a:gd name="connsiteX0" fmla="*/ 2974253 w 2974253"/>
              <a:gd name="connsiteY0" fmla="*/ 0 h 590137"/>
              <a:gd name="connsiteX1" fmla="*/ 47 w 2974253"/>
              <a:gd name="connsiteY1" fmla="*/ 0 h 590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974253" h="590137">
                <a:moveTo>
                  <a:pt x="2974253" y="0"/>
                </a:moveTo>
                <a:cubicBezTo>
                  <a:pt x="2563576" y="338488"/>
                  <a:pt x="-12787" y="1138990"/>
                  <a:pt x="47" y="0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2194560" y="5573028"/>
            <a:ext cx="4677878" cy="391941"/>
          </a:xfrm>
          <a:custGeom>
            <a:avLst/>
            <a:gdLst>
              <a:gd name="connsiteX0" fmla="*/ 4677878 w 4677878"/>
              <a:gd name="connsiteY0" fmla="*/ 75947 h 75947"/>
              <a:gd name="connsiteX1" fmla="*/ 0 w 4677878"/>
              <a:gd name="connsiteY1" fmla="*/ 75947 h 75947"/>
              <a:gd name="connsiteX0" fmla="*/ 4677878 w 4677878"/>
              <a:gd name="connsiteY0" fmla="*/ 3074 h 413768"/>
              <a:gd name="connsiteX1" fmla="*/ 0 w 4677878"/>
              <a:gd name="connsiteY1" fmla="*/ 3074 h 413768"/>
              <a:gd name="connsiteX0" fmla="*/ 4677878 w 4677878"/>
              <a:gd name="connsiteY0" fmla="*/ 0 h 468982"/>
              <a:gd name="connsiteX1" fmla="*/ 0 w 4677878"/>
              <a:gd name="connsiteY1" fmla="*/ 0 h 468982"/>
              <a:gd name="connsiteX0" fmla="*/ 4677878 w 4677878"/>
              <a:gd name="connsiteY0" fmla="*/ 0 h 409604"/>
              <a:gd name="connsiteX1" fmla="*/ 0 w 4677878"/>
              <a:gd name="connsiteY1" fmla="*/ 0 h 409604"/>
              <a:gd name="connsiteX0" fmla="*/ 4677878 w 4677878"/>
              <a:gd name="connsiteY0" fmla="*/ 0 h 384212"/>
              <a:gd name="connsiteX1" fmla="*/ 0 w 4677878"/>
              <a:gd name="connsiteY1" fmla="*/ 0 h 384212"/>
              <a:gd name="connsiteX0" fmla="*/ 4677878 w 4677878"/>
              <a:gd name="connsiteY0" fmla="*/ 0 h 391941"/>
              <a:gd name="connsiteX1" fmla="*/ 0 w 4677878"/>
              <a:gd name="connsiteY1" fmla="*/ 0 h 391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677878" h="391941">
                <a:moveTo>
                  <a:pt x="4677878" y="0"/>
                </a:moveTo>
                <a:cubicBezTo>
                  <a:pt x="4561573" y="213360"/>
                  <a:pt x="575911" y="763604"/>
                  <a:pt x="0" y="0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019059" y="5867400"/>
            <a:ext cx="2223686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 smtClean="0">
                <a:solidFill>
                  <a:schemeClr val="accent4"/>
                </a:solidFill>
              </a:rPr>
              <a:t>discover server with</a:t>
            </a:r>
            <a:br>
              <a:rPr lang="en-US" dirty="0" smtClean="0">
                <a:solidFill>
                  <a:schemeClr val="accent4"/>
                </a:solidFill>
              </a:rPr>
            </a:br>
            <a:r>
              <a:rPr lang="en-US" dirty="0" smtClean="0">
                <a:solidFill>
                  <a:schemeClr val="accent4"/>
                </a:solidFill>
              </a:rPr>
              <a:t> higher term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1913" y="6176506"/>
            <a:ext cx="2531462" cy="60529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 smtClean="0">
                <a:solidFill>
                  <a:schemeClr val="accent4"/>
                </a:solidFill>
              </a:rPr>
              <a:t>discover current server</a:t>
            </a:r>
            <a:br>
              <a:rPr lang="en-US" dirty="0" smtClean="0">
                <a:solidFill>
                  <a:schemeClr val="accent4"/>
                </a:solidFill>
              </a:rPr>
            </a:br>
            <a:r>
              <a:rPr lang="en-US" dirty="0" smtClean="0">
                <a:solidFill>
                  <a:schemeClr val="accent4"/>
                </a:solidFill>
              </a:rPr>
              <a:t>or higher term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00200" y="5562600"/>
            <a:ext cx="67197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1500"/>
              </a:lnSpc>
            </a:pPr>
            <a:r>
              <a:rPr lang="en-US" sz="1400" dirty="0" smtClean="0">
                <a:solidFill>
                  <a:schemeClr val="accent4"/>
                </a:solidFill>
              </a:rPr>
              <a:t>“step</a:t>
            </a:r>
            <a:br>
              <a:rPr lang="en-US" sz="1400" dirty="0" smtClean="0">
                <a:solidFill>
                  <a:schemeClr val="accent4"/>
                </a:solidFill>
              </a:rPr>
            </a:br>
            <a:r>
              <a:rPr lang="en-US" sz="1400" dirty="0" smtClean="0">
                <a:solidFill>
                  <a:schemeClr val="accent4"/>
                </a:solidFill>
              </a:rPr>
              <a:t>down”</a:t>
            </a:r>
            <a:endParaRPr lang="en-US" sz="14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92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943600" y="1524000"/>
            <a:ext cx="9144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43600" y="1524000"/>
            <a:ext cx="762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925763"/>
          </a:xfrm>
        </p:spPr>
        <p:txBody>
          <a:bodyPr/>
          <a:lstStyle/>
          <a:p>
            <a:r>
              <a:rPr lang="en-US" dirty="0" smtClean="0"/>
              <a:t>Time divided into terms:</a:t>
            </a:r>
          </a:p>
          <a:p>
            <a:pPr lvl="1"/>
            <a:r>
              <a:rPr lang="en-US" dirty="0" smtClean="0"/>
              <a:t>Election</a:t>
            </a:r>
          </a:p>
          <a:p>
            <a:pPr lvl="1"/>
            <a:r>
              <a:rPr lang="en-US" dirty="0" smtClean="0"/>
              <a:t>Normal operation under a single leader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At most 1 leader per term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Some terms have no leader (failed election)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Each server maintains </a:t>
            </a:r>
            <a:r>
              <a:rPr lang="en-US" dirty="0" smtClean="0">
                <a:solidFill>
                  <a:schemeClr val="accent4"/>
                </a:solidFill>
              </a:rPr>
              <a:t>current term </a:t>
            </a:r>
            <a:r>
              <a:rPr lang="en-US" dirty="0" smtClean="0"/>
              <a:t>value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chemeClr val="tx2"/>
                </a:solidFill>
              </a:rPr>
              <a:t>Key role of terms: identify obsolete information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Terms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0" y="2133600"/>
            <a:ext cx="5943600" cy="0"/>
          </a:xfrm>
          <a:prstGeom prst="line">
            <a:avLst/>
          </a:prstGeom>
          <a:ln w="38100" cap="rnd"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905000" y="1524000"/>
            <a:ext cx="6858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905000" y="1524000"/>
            <a:ext cx="304799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962400" y="1524000"/>
            <a:ext cx="3810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419600" y="1524000"/>
            <a:ext cx="14478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419600" y="1524000"/>
            <a:ext cx="1524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667000" y="1524000"/>
            <a:ext cx="1219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667000" y="1524000"/>
            <a:ext cx="2286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933872" y="1277779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/>
              <a:t>Term 1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2962572" y="1277779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/>
              <a:t>Term 2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3810000" y="1277779"/>
            <a:ext cx="6858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 smtClean="0"/>
              <a:t>Term 3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4829472" y="1277779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/>
              <a:t>Term 4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6086772" y="1277779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/>
              <a:t>Term 5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6858000" y="2133600"/>
            <a:ext cx="38792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/>
              <a:t>time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1981200" y="2514600"/>
            <a:ext cx="93615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Elections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76418" y="2514600"/>
            <a:ext cx="182101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Normal Operation</a:t>
            </a:r>
            <a:endParaRPr lang="en-US" dirty="0">
              <a:solidFill>
                <a:schemeClr val="accent4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 flipV="1">
            <a:off x="2133600" y="1981200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2590800" y="1981200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334000" y="1981200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6248400" y="1981200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673510" y="2514600"/>
            <a:ext cx="97469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Split Vote</a:t>
            </a:r>
            <a:endParaRPr lang="en-US" dirty="0">
              <a:solidFill>
                <a:schemeClr val="accent4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4152900" y="1981200"/>
            <a:ext cx="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619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04800" y="6096000"/>
            <a:ext cx="86106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676400" y="533400"/>
            <a:ext cx="2743200" cy="860286"/>
            <a:chOff x="457200" y="533400"/>
            <a:chExt cx="2743200" cy="860286"/>
          </a:xfrm>
        </p:grpSpPr>
        <p:sp>
          <p:nvSpPr>
            <p:cNvPr id="8" name="TextBox 7"/>
            <p:cNvSpPr txBox="1"/>
            <p:nvPr/>
          </p:nvSpPr>
          <p:spPr>
            <a:xfrm>
              <a:off x="457200" y="685800"/>
              <a:ext cx="2743200" cy="707886"/>
            </a:xfrm>
            <a:prstGeom prst="rect">
              <a:avLst/>
            </a:prstGeom>
            <a:noFill/>
            <a:ln w="1905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marL="117475" indent="-117475" algn="l">
                <a:buFont typeface="Arial" pitchFamily="34" charset="0"/>
                <a:buChar char="•"/>
              </a:pP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Respond to RPCs from candidates and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leaders.</a:t>
              </a:r>
            </a:p>
            <a:p>
              <a:pPr marL="117475" indent="-117475" algn="l">
                <a:buFont typeface="Arial" pitchFamily="34" charset="0"/>
                <a:buChar char="•"/>
              </a:pP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Convert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to candidate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if election timeout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elapses without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either:</a:t>
              </a:r>
            </a:p>
            <a:p>
              <a:pPr marL="227013" lvl="1" indent="-109538" algn="l">
                <a:buFont typeface="Arial" pitchFamily="34" charset="0"/>
                <a:buChar char="•"/>
              </a:pP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Receiving valid </a:t>
              </a:r>
              <a:r>
                <a:rPr lang="en-US" sz="800" dirty="0" err="1" smtClean="0">
                  <a:latin typeface="Times New Roman" pitchFamily="18" charset="0"/>
                  <a:cs typeface="Times New Roman" pitchFamily="18" charset="0"/>
                </a:rPr>
                <a:t>AppendEntries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 RPC, or</a:t>
              </a:r>
            </a:p>
            <a:p>
              <a:pPr marL="227013" lvl="1" indent="-109538" algn="l">
                <a:buFont typeface="Arial" pitchFamily="34" charset="0"/>
                <a:buChar char="•"/>
              </a:pP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Granting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vote to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candidate	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457200" y="533400"/>
              <a:ext cx="2743200" cy="151108"/>
            </a:xfrm>
            <a:prstGeom prst="rect">
              <a:avLst/>
            </a:prstGeom>
            <a:solidFill>
              <a:schemeClr val="tx2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000" b="1" dirty="0" smtClean="0">
                  <a:solidFill>
                    <a:schemeClr val="bg1"/>
                  </a:solidFill>
                </a:rPr>
                <a:t>Followers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676400" y="1450224"/>
            <a:ext cx="2743200" cy="1351437"/>
            <a:chOff x="457200" y="1497253"/>
            <a:chExt cx="2743200" cy="1351437"/>
          </a:xfrm>
        </p:grpSpPr>
        <p:sp>
          <p:nvSpPr>
            <p:cNvPr id="11" name="TextBox 10"/>
            <p:cNvSpPr txBox="1"/>
            <p:nvPr/>
          </p:nvSpPr>
          <p:spPr>
            <a:xfrm>
              <a:off x="457200" y="1648361"/>
              <a:ext cx="2743200" cy="1200329"/>
            </a:xfrm>
            <a:prstGeom prst="rect">
              <a:avLst/>
            </a:prstGeom>
            <a:noFill/>
            <a:ln w="1905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117475" indent="-117475" algn="l">
                <a:buFont typeface="Arial" pitchFamily="34" charset="0"/>
                <a:buChar char="•"/>
                <a:defRPr sz="800">
                  <a:latin typeface="Times New Roman" pitchFamily="18" charset="0"/>
                  <a:cs typeface="Times New Roman" pitchFamily="18" charset="0"/>
                </a:defRPr>
              </a:lvl1pPr>
              <a:lvl2pPr marL="227013" lvl="1" indent="-109538" algn="l">
                <a:buFont typeface="Arial" pitchFamily="34" charset="0"/>
                <a:buChar char="•"/>
                <a:defRPr sz="800">
                  <a:latin typeface="Times New Roman" pitchFamily="18" charset="0"/>
                  <a:cs typeface="Times New Roman" pitchFamily="18" charset="0"/>
                </a:defRPr>
              </a:lvl2pPr>
            </a:lstStyle>
            <a:p>
              <a:r>
                <a:rPr lang="en-US" dirty="0"/>
                <a:t>Increment </a:t>
              </a:r>
              <a:r>
                <a:rPr lang="en-US" dirty="0" err="1"/>
                <a:t>currentTerm</a:t>
              </a:r>
              <a:r>
                <a:rPr lang="en-US" dirty="0"/>
                <a:t>, vote for </a:t>
              </a:r>
              <a:r>
                <a:rPr lang="en-US" dirty="0" smtClean="0"/>
                <a:t>self</a:t>
              </a:r>
            </a:p>
            <a:p>
              <a:r>
                <a:rPr lang="en-US" dirty="0" smtClean="0"/>
                <a:t>Reset election timeout</a:t>
              </a:r>
              <a:endParaRPr lang="en-US" dirty="0"/>
            </a:p>
            <a:p>
              <a:r>
                <a:rPr lang="en-US" dirty="0"/>
                <a:t>Send </a:t>
              </a:r>
              <a:r>
                <a:rPr lang="en-US" dirty="0" err="1"/>
                <a:t>RequestVote</a:t>
              </a:r>
              <a:r>
                <a:rPr lang="en-US" dirty="0"/>
                <a:t> RPCs to all other servers, wait </a:t>
              </a:r>
              <a:r>
                <a:rPr lang="en-US" dirty="0" smtClean="0"/>
                <a:t>for either:</a:t>
              </a:r>
              <a:endParaRPr lang="en-US" dirty="0"/>
            </a:p>
            <a:p>
              <a:pPr lvl="1"/>
              <a:r>
                <a:rPr lang="en-US" dirty="0"/>
                <a:t>Votes received from majority of servers: become </a:t>
              </a:r>
              <a:r>
                <a:rPr lang="en-US" dirty="0" smtClean="0"/>
                <a:t>leader</a:t>
              </a:r>
              <a:endParaRPr lang="en-US" dirty="0"/>
            </a:p>
            <a:p>
              <a:pPr lvl="1"/>
              <a:r>
                <a:rPr lang="en-US" dirty="0" err="1"/>
                <a:t>AppendEntries</a:t>
              </a:r>
              <a:r>
                <a:rPr lang="en-US" dirty="0"/>
                <a:t> RPC received from new leader: step </a:t>
              </a:r>
              <a:r>
                <a:rPr lang="en-US" dirty="0" smtClean="0"/>
                <a:t>down</a:t>
              </a:r>
              <a:endParaRPr lang="en-US" dirty="0"/>
            </a:p>
            <a:p>
              <a:pPr lvl="1"/>
              <a:r>
                <a:rPr lang="en-US" dirty="0" smtClean="0"/>
                <a:t>Election </a:t>
              </a:r>
              <a:r>
                <a:rPr lang="en-US" dirty="0"/>
                <a:t>timeout elapses without election resolution: </a:t>
              </a:r>
              <a:r>
                <a:rPr lang="en-US" dirty="0" smtClean="0"/>
                <a:t>increment term, start </a:t>
              </a:r>
              <a:r>
                <a:rPr lang="en-US" dirty="0"/>
                <a:t>new </a:t>
              </a:r>
              <a:r>
                <a:rPr lang="en-US" dirty="0" smtClean="0"/>
                <a:t>election</a:t>
              </a:r>
              <a:endParaRPr lang="en-US" dirty="0"/>
            </a:p>
            <a:p>
              <a:pPr lvl="1"/>
              <a:r>
                <a:rPr lang="en-US" dirty="0" smtClean="0"/>
                <a:t>Discover higher term: step down</a:t>
              </a:r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57200" y="1497253"/>
              <a:ext cx="2743200" cy="151108"/>
            </a:xfrm>
            <a:prstGeom prst="rect">
              <a:avLst/>
            </a:prstGeom>
            <a:solidFill>
              <a:schemeClr val="tx2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b="1" dirty="0" smtClean="0">
                  <a:solidFill>
                    <a:schemeClr val="bg1"/>
                  </a:solidFill>
                </a:rPr>
                <a:t>Candidates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676400" y="5004837"/>
            <a:ext cx="2743200" cy="1106434"/>
            <a:chOff x="457200" y="5257800"/>
            <a:chExt cx="2743200" cy="1106434"/>
          </a:xfrm>
        </p:grpSpPr>
        <p:sp>
          <p:nvSpPr>
            <p:cNvPr id="17" name="TextBox 16"/>
            <p:cNvSpPr txBox="1"/>
            <p:nvPr/>
          </p:nvSpPr>
          <p:spPr>
            <a:xfrm>
              <a:off x="457200" y="5410127"/>
              <a:ext cx="2743200" cy="954107"/>
            </a:xfrm>
            <a:prstGeom prst="rect">
              <a:avLst/>
            </a:prstGeom>
            <a:noFill/>
            <a:ln w="1905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117475" indent="-117475" algn="l">
                <a:buFont typeface="Arial" pitchFamily="34" charset="0"/>
                <a:buChar char="•"/>
                <a:defRPr sz="800">
                  <a:latin typeface="Times New Roman" pitchFamily="18" charset="0"/>
                  <a:cs typeface="Times New Roman" pitchFamily="18" charset="0"/>
                </a:defRPr>
              </a:lvl1pPr>
              <a:lvl2pPr marL="227013" lvl="1" indent="-109538" algn="l">
                <a:buFont typeface="Arial" pitchFamily="34" charset="0"/>
                <a:buChar char="•"/>
                <a:defRPr sz="800">
                  <a:latin typeface="Times New Roman" pitchFamily="18" charset="0"/>
                  <a:cs typeface="Times New Roman" pitchFamily="18" charset="0"/>
                </a:defRPr>
              </a:lvl2pPr>
            </a:lstStyle>
            <a:p>
              <a:pPr marL="0" indent="0">
                <a:buNone/>
              </a:pPr>
              <a:r>
                <a:rPr lang="en-US" dirty="0">
                  <a:solidFill>
                    <a:schemeClr val="tx2"/>
                  </a:solidFill>
                </a:rPr>
                <a:t>Each server persists the following to stable storage </a:t>
              </a:r>
              <a:r>
                <a:rPr lang="en-US" dirty="0" smtClean="0">
                  <a:solidFill>
                    <a:schemeClr val="tx2"/>
                  </a:solidFill>
                </a:rPr>
                <a:t>synchronously </a:t>
              </a:r>
              <a:r>
                <a:rPr lang="en-US" dirty="0">
                  <a:solidFill>
                    <a:schemeClr val="tx2"/>
                  </a:solidFill>
                </a:rPr>
                <a:t>before responding to RPCs:</a:t>
              </a:r>
            </a:p>
            <a:p>
              <a:pPr marL="796925" indent="-796925">
                <a:buNone/>
              </a:pPr>
              <a:r>
                <a:rPr lang="en-US" b="1" dirty="0" err="1"/>
                <a:t>currentTerm</a:t>
              </a:r>
              <a:r>
                <a:rPr lang="en-US" dirty="0"/>
                <a:t>	latest term server has seen (initialized to 0 on first boot)</a:t>
              </a:r>
            </a:p>
            <a:p>
              <a:pPr marL="796925" indent="-796925">
                <a:buNone/>
              </a:pPr>
              <a:r>
                <a:rPr lang="en-US" b="1" dirty="0" err="1"/>
                <a:t>votedFor</a:t>
              </a:r>
              <a:r>
                <a:rPr lang="en-US" dirty="0"/>
                <a:t>	</a:t>
              </a:r>
              <a:r>
                <a:rPr lang="en-US" dirty="0" err="1"/>
                <a:t>candidateId</a:t>
              </a:r>
              <a:r>
                <a:rPr lang="en-US" dirty="0"/>
                <a:t> that received vote in current term (or null if none)</a:t>
              </a:r>
            </a:p>
            <a:p>
              <a:pPr marL="796925" indent="-796925">
                <a:buNone/>
              </a:pPr>
              <a:r>
                <a:rPr lang="en-US" b="1" dirty="0"/>
                <a:t>log[]</a:t>
              </a:r>
              <a:r>
                <a:rPr lang="en-US" dirty="0"/>
                <a:t>	log entries	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57200" y="5257800"/>
              <a:ext cx="2743200" cy="151108"/>
            </a:xfrm>
            <a:prstGeom prst="rect">
              <a:avLst/>
            </a:prstGeom>
            <a:solidFill>
              <a:schemeClr val="tx2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b="1" dirty="0" smtClean="0">
                  <a:solidFill>
                    <a:schemeClr val="bg1"/>
                  </a:solidFill>
                </a:rPr>
                <a:t>Persistent State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676400" y="6167808"/>
            <a:ext cx="2743200" cy="613992"/>
            <a:chOff x="457200" y="6477000"/>
            <a:chExt cx="2743200" cy="613992"/>
          </a:xfrm>
        </p:grpSpPr>
        <p:sp>
          <p:nvSpPr>
            <p:cNvPr id="20" name="TextBox 19"/>
            <p:cNvSpPr txBox="1"/>
            <p:nvPr/>
          </p:nvSpPr>
          <p:spPr>
            <a:xfrm>
              <a:off x="457200" y="6629327"/>
              <a:ext cx="2743200" cy="461665"/>
            </a:xfrm>
            <a:prstGeom prst="rect">
              <a:avLst/>
            </a:prstGeom>
            <a:noFill/>
            <a:ln w="1905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117475" indent="-117475" algn="l">
                <a:buFont typeface="Arial" pitchFamily="34" charset="0"/>
                <a:buChar char="•"/>
                <a:defRPr sz="800">
                  <a:latin typeface="Times New Roman" pitchFamily="18" charset="0"/>
                  <a:cs typeface="Times New Roman" pitchFamily="18" charset="0"/>
                </a:defRPr>
              </a:lvl1pPr>
              <a:lvl2pPr marL="227013" lvl="1" indent="-109538" algn="l">
                <a:buFont typeface="Arial" pitchFamily="34" charset="0"/>
                <a:buChar char="•"/>
                <a:defRPr sz="800">
                  <a:latin typeface="Times New Roman" pitchFamily="18" charset="0"/>
                  <a:cs typeface="Times New Roman" pitchFamily="18" charset="0"/>
                </a:defRPr>
              </a:lvl2pPr>
            </a:lstStyle>
            <a:p>
              <a:pPr marL="796925" indent="-796925">
                <a:buNone/>
              </a:pPr>
              <a:r>
                <a:rPr lang="en-US" b="1" dirty="0" smtClean="0"/>
                <a:t>term</a:t>
              </a:r>
              <a:r>
                <a:rPr lang="en-US" dirty="0"/>
                <a:t>	</a:t>
              </a:r>
              <a:r>
                <a:rPr lang="en-US" dirty="0" smtClean="0"/>
                <a:t>term when entry was received </a:t>
              </a:r>
              <a:r>
                <a:rPr lang="en-US" smtClean="0"/>
                <a:t>by leader</a:t>
              </a:r>
              <a:endParaRPr lang="en-US" dirty="0"/>
            </a:p>
            <a:p>
              <a:pPr marL="796925" indent="-796925">
                <a:buNone/>
              </a:pPr>
              <a:r>
                <a:rPr lang="en-US" b="1" dirty="0" smtClean="0"/>
                <a:t>index</a:t>
              </a:r>
              <a:r>
                <a:rPr lang="en-US" dirty="0"/>
                <a:t>	</a:t>
              </a:r>
              <a:r>
                <a:rPr lang="en-US" dirty="0" smtClean="0"/>
                <a:t>position of entry in the log</a:t>
              </a:r>
              <a:endParaRPr lang="en-US" dirty="0"/>
            </a:p>
            <a:p>
              <a:pPr marL="796925" indent="-796925">
                <a:buNone/>
              </a:pPr>
              <a:r>
                <a:rPr lang="en-US" b="1" dirty="0" smtClean="0"/>
                <a:t>command</a:t>
              </a:r>
              <a:r>
                <a:rPr lang="en-US" dirty="0"/>
                <a:t>	</a:t>
              </a:r>
              <a:r>
                <a:rPr lang="en-US" dirty="0" smtClean="0"/>
                <a:t>command for state machine</a:t>
              </a:r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57200" y="6477000"/>
              <a:ext cx="2743200" cy="151108"/>
            </a:xfrm>
            <a:prstGeom prst="rect">
              <a:avLst/>
            </a:prstGeom>
            <a:solidFill>
              <a:schemeClr val="tx2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b="1" dirty="0" smtClean="0">
                  <a:solidFill>
                    <a:schemeClr val="bg1"/>
                  </a:solidFill>
                </a:rPr>
                <a:t>Log Entry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648200" y="533400"/>
            <a:ext cx="2743200" cy="2320933"/>
            <a:chOff x="3581400" y="534692"/>
            <a:chExt cx="2743200" cy="2320933"/>
          </a:xfrm>
        </p:grpSpPr>
        <p:sp>
          <p:nvSpPr>
            <p:cNvPr id="23" name="TextBox 22"/>
            <p:cNvSpPr txBox="1"/>
            <p:nvPr/>
          </p:nvSpPr>
          <p:spPr>
            <a:xfrm>
              <a:off x="3581400" y="685800"/>
              <a:ext cx="2743200" cy="2169825"/>
            </a:xfrm>
            <a:prstGeom prst="rect">
              <a:avLst/>
            </a:prstGeom>
            <a:noFill/>
            <a:ln w="1905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8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Invoked by candidates to gather </a:t>
              </a:r>
              <a:r>
                <a:rPr lang="en-US" sz="8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votes.</a:t>
              </a:r>
            </a:p>
            <a:p>
              <a:pPr marL="798513" indent="-798513" algn="l">
                <a:spcBef>
                  <a:spcPts val="600"/>
                </a:spcBef>
                <a:tabLst>
                  <a:tab pos="798513" algn="l"/>
                </a:tabLst>
              </a:pPr>
              <a:r>
                <a:rPr lang="en-US" sz="800" b="1" dirty="0" smtClean="0">
                  <a:solidFill>
                    <a:schemeClr val="accent4"/>
                  </a:solidFill>
                  <a:latin typeface="+mn-lt"/>
                  <a:cs typeface="Times New Roman" pitchFamily="18" charset="0"/>
                </a:rPr>
                <a:t>Arguments:</a:t>
              </a:r>
            </a:p>
            <a:p>
              <a:pPr marL="798513" indent="-798513" algn="l">
                <a:tabLst>
                  <a:tab pos="798513" algn="l"/>
                </a:tabLst>
              </a:pPr>
              <a:r>
                <a:rPr lang="en-US" sz="800" b="1" dirty="0" err="1" smtClean="0">
                  <a:latin typeface="Times New Roman" pitchFamily="18" charset="0"/>
                  <a:cs typeface="Times New Roman" pitchFamily="18" charset="0"/>
                </a:rPr>
                <a:t>candidateId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	candidate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requesting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vote</a:t>
              </a:r>
            </a:p>
            <a:p>
              <a:pPr marL="798513" indent="-798513" algn="l">
                <a:tabLst>
                  <a:tab pos="798513" algn="l"/>
                </a:tabLst>
              </a:pPr>
              <a:r>
                <a:rPr lang="en-US" sz="800" b="1" dirty="0" smtClean="0">
                  <a:latin typeface="Times New Roman" pitchFamily="18" charset="0"/>
                  <a:cs typeface="Times New Roman" pitchFamily="18" charset="0"/>
                </a:rPr>
                <a:t>term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	candidate's term</a:t>
              </a:r>
            </a:p>
            <a:p>
              <a:pPr marL="798513" indent="-798513" algn="l">
                <a:tabLst>
                  <a:tab pos="798513" algn="l"/>
                </a:tabLst>
              </a:pPr>
              <a:r>
                <a:rPr lang="en-US" sz="800" b="1" dirty="0" err="1">
                  <a:latin typeface="Times New Roman" pitchFamily="18" charset="0"/>
                  <a:cs typeface="Times New Roman" pitchFamily="18" charset="0"/>
                </a:rPr>
                <a:t>lastLogIndex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	index of candidate's last log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entry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  <a:p>
              <a:pPr marL="798513" indent="-798513" algn="l">
                <a:tabLst>
                  <a:tab pos="798513" algn="l"/>
                </a:tabLst>
              </a:pPr>
              <a:r>
                <a:rPr lang="en-US" sz="800" b="1" dirty="0" err="1" smtClean="0">
                  <a:latin typeface="Times New Roman" pitchFamily="18" charset="0"/>
                  <a:cs typeface="Times New Roman" pitchFamily="18" charset="0"/>
                </a:rPr>
                <a:t>lastLogTerm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	term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of candidate's last log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entry</a:t>
              </a:r>
            </a:p>
            <a:p>
              <a:pPr marL="798513" indent="-798513" algn="l">
                <a:spcBef>
                  <a:spcPts val="600"/>
                </a:spcBef>
                <a:tabLst>
                  <a:tab pos="798513" algn="l"/>
                </a:tabLst>
              </a:pPr>
              <a:r>
                <a:rPr lang="en-US" sz="800" b="1" dirty="0" smtClean="0">
                  <a:solidFill>
                    <a:schemeClr val="accent4"/>
                  </a:solidFill>
                  <a:latin typeface="+mn-lt"/>
                  <a:cs typeface="Times New Roman" pitchFamily="18" charset="0"/>
                </a:rPr>
                <a:t>Results:</a:t>
              </a:r>
            </a:p>
            <a:p>
              <a:pPr marL="798513" indent="-798513" algn="l">
                <a:tabLst>
                  <a:tab pos="798513" algn="l"/>
                </a:tabLst>
              </a:pPr>
              <a:r>
                <a:rPr lang="en-US" sz="800" b="1" dirty="0" smtClean="0">
                  <a:latin typeface="Times New Roman" pitchFamily="18" charset="0"/>
                  <a:cs typeface="Times New Roman" pitchFamily="18" charset="0"/>
                </a:rPr>
                <a:t>term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	</a:t>
              </a:r>
              <a:r>
                <a:rPr lang="en-US" sz="800" dirty="0" err="1" smtClean="0">
                  <a:latin typeface="Times New Roman" pitchFamily="18" charset="0"/>
                  <a:cs typeface="Times New Roman" pitchFamily="18" charset="0"/>
                </a:rPr>
                <a:t>currentTerm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, for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candidate to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update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itself</a:t>
              </a:r>
            </a:p>
            <a:p>
              <a:pPr marL="798513" indent="-798513" algn="l">
                <a:tabLst>
                  <a:tab pos="798513" algn="l"/>
                </a:tabLst>
              </a:pPr>
              <a:r>
                <a:rPr lang="en-US" sz="800" b="1" dirty="0" err="1" smtClean="0">
                  <a:latin typeface="Times New Roman" pitchFamily="18" charset="0"/>
                  <a:cs typeface="Times New Roman" pitchFamily="18" charset="0"/>
                </a:rPr>
                <a:t>voteGranted</a:t>
              </a:r>
              <a:r>
                <a:rPr lang="en-US" sz="800" b="1" dirty="0">
                  <a:latin typeface="Times New Roman" pitchFamily="18" charset="0"/>
                  <a:cs typeface="Times New Roman" pitchFamily="18" charset="0"/>
                </a:rPr>
                <a:t>	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true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means candidate received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vote</a:t>
              </a:r>
            </a:p>
            <a:p>
              <a:pPr marL="798513" indent="-798513" algn="l">
                <a:spcBef>
                  <a:spcPts val="600"/>
                </a:spcBef>
                <a:tabLst>
                  <a:tab pos="798513" algn="l"/>
                </a:tabLst>
              </a:pPr>
              <a:r>
                <a:rPr lang="en-US" sz="800" b="1" dirty="0" smtClean="0">
                  <a:solidFill>
                    <a:schemeClr val="accent4"/>
                  </a:solidFill>
                  <a:latin typeface="+mn-lt"/>
                  <a:cs typeface="Times New Roman" pitchFamily="18" charset="0"/>
                </a:rPr>
                <a:t>Implementation:</a:t>
              </a:r>
            </a:p>
            <a:p>
              <a:pPr marL="169863" indent="-169863" algn="l">
                <a:buFont typeface="+mj-lt"/>
                <a:buAutoNum type="arabicPeriod"/>
                <a:tabLst>
                  <a:tab pos="169863" algn="l"/>
                </a:tabLst>
              </a:pP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If term &gt; </a:t>
              </a:r>
              <a:r>
                <a:rPr lang="en-US" sz="800" dirty="0" err="1" smtClean="0">
                  <a:latin typeface="Times New Roman" pitchFamily="18" charset="0"/>
                  <a:cs typeface="Times New Roman" pitchFamily="18" charset="0"/>
                </a:rPr>
                <a:t>currentTerm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800" dirty="0" err="1" smtClean="0">
                  <a:latin typeface="Times New Roman" pitchFamily="18" charset="0"/>
                  <a:cs typeface="Times New Roman" pitchFamily="18" charset="0"/>
                </a:rPr>
                <a:t>currentTerm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 ← term</a:t>
              </a:r>
              <a:br>
                <a:rPr lang="en-US" sz="800" dirty="0" smtClean="0">
                  <a:latin typeface="Times New Roman" pitchFamily="18" charset="0"/>
                  <a:cs typeface="Times New Roman" pitchFamily="18" charset="0"/>
                </a:rPr>
              </a:b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(step down if leader or candidate)</a:t>
              </a:r>
            </a:p>
            <a:p>
              <a:pPr marL="169863" indent="-169863" algn="l">
                <a:buFont typeface="+mj-lt"/>
                <a:buAutoNum type="arabicPeriod"/>
                <a:tabLst>
                  <a:tab pos="169863" algn="l"/>
                </a:tabLst>
              </a:pP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If term == </a:t>
              </a:r>
              <a:r>
                <a:rPr lang="en-US" sz="800" dirty="0" err="1" smtClean="0">
                  <a:latin typeface="Times New Roman" pitchFamily="18" charset="0"/>
                  <a:cs typeface="Times New Roman" pitchFamily="18" charset="0"/>
                </a:rPr>
                <a:t>currentTerm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800" dirty="0" err="1" smtClean="0">
                  <a:latin typeface="Times New Roman" pitchFamily="18" charset="0"/>
                  <a:cs typeface="Times New Roman" pitchFamily="18" charset="0"/>
                </a:rPr>
                <a:t>votedFor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 is null or </a:t>
              </a:r>
              <a:r>
                <a:rPr lang="en-US" sz="800" dirty="0" err="1" smtClean="0">
                  <a:latin typeface="Times New Roman" pitchFamily="18" charset="0"/>
                  <a:cs typeface="Times New Roman" pitchFamily="18" charset="0"/>
                </a:rPr>
                <a:t>candidateId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, and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candidate's log is at least as complete as local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log, grant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vote and reset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election timeout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581400" y="534692"/>
              <a:ext cx="2743200" cy="151108"/>
            </a:xfrm>
            <a:prstGeom prst="rect">
              <a:avLst/>
            </a:prstGeom>
            <a:solidFill>
              <a:schemeClr val="tx2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b="1" dirty="0" err="1" smtClean="0">
                  <a:solidFill>
                    <a:schemeClr val="bg1"/>
                  </a:solidFill>
                </a:rPr>
                <a:t>RequestVote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RPC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648200" y="3225268"/>
            <a:ext cx="2743200" cy="3556532"/>
            <a:chOff x="3581400" y="2819400"/>
            <a:chExt cx="2743200" cy="3676442"/>
          </a:xfrm>
        </p:grpSpPr>
        <p:sp>
          <p:nvSpPr>
            <p:cNvPr id="26" name="TextBox 25"/>
            <p:cNvSpPr txBox="1"/>
            <p:nvPr/>
          </p:nvSpPr>
          <p:spPr>
            <a:xfrm>
              <a:off x="3581400" y="2971800"/>
              <a:ext cx="2743200" cy="3524042"/>
            </a:xfrm>
            <a:prstGeom prst="rect">
              <a:avLst/>
            </a:prstGeom>
            <a:noFill/>
            <a:ln w="19050">
              <a:solidFill>
                <a:schemeClr val="tx2"/>
              </a:solidFill>
            </a:ln>
          </p:spPr>
          <p:txBody>
            <a:bodyPr wrap="square" rIns="45720" rtlCol="0">
              <a:spAutoFit/>
            </a:bodyPr>
            <a:lstStyle/>
            <a:p>
              <a:pPr algn="l"/>
              <a:r>
                <a:rPr lang="en-US" sz="8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Invoked by leader to replicate log entries and discover inconsistencies; also used as heartbeat .</a:t>
              </a:r>
            </a:p>
            <a:p>
              <a:pPr marL="798513" indent="-798513" algn="l">
                <a:spcBef>
                  <a:spcPts val="600"/>
                </a:spcBef>
                <a:tabLst>
                  <a:tab pos="798513" algn="l"/>
                </a:tabLst>
              </a:pPr>
              <a:r>
                <a:rPr lang="en-US" sz="800" b="1" dirty="0" smtClean="0">
                  <a:solidFill>
                    <a:schemeClr val="accent4"/>
                  </a:solidFill>
                  <a:latin typeface="+mn-lt"/>
                  <a:cs typeface="Times New Roman" pitchFamily="18" charset="0"/>
                </a:rPr>
                <a:t>Arguments:</a:t>
              </a:r>
            </a:p>
            <a:p>
              <a:pPr marL="798513" indent="-798513" algn="l">
                <a:tabLst>
                  <a:tab pos="798513" algn="l"/>
                </a:tabLst>
              </a:pPr>
              <a:r>
                <a:rPr lang="en-US" sz="800" b="1" dirty="0" smtClean="0">
                  <a:latin typeface="Times New Roman" pitchFamily="18" charset="0"/>
                  <a:cs typeface="Times New Roman" pitchFamily="18" charset="0"/>
                </a:rPr>
                <a:t>term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	leader's term</a:t>
              </a:r>
            </a:p>
            <a:p>
              <a:pPr marL="798513" indent="-798513" algn="l">
                <a:tabLst>
                  <a:tab pos="798513" algn="l"/>
                </a:tabLst>
              </a:pPr>
              <a:r>
                <a:rPr lang="en-US" sz="800" b="1" dirty="0" err="1" smtClean="0">
                  <a:latin typeface="Times New Roman" pitchFamily="18" charset="0"/>
                  <a:cs typeface="Times New Roman" pitchFamily="18" charset="0"/>
                </a:rPr>
                <a:t>leaderId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	so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follower can redirect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clients</a:t>
              </a:r>
            </a:p>
            <a:p>
              <a:pPr marL="798513" indent="-798513" algn="l">
                <a:tabLst>
                  <a:tab pos="798513" algn="l"/>
                </a:tabLst>
              </a:pPr>
              <a:r>
                <a:rPr lang="en-US" sz="800" b="1" dirty="0" err="1" smtClean="0">
                  <a:latin typeface="Times New Roman" pitchFamily="18" charset="0"/>
                  <a:cs typeface="Times New Roman" pitchFamily="18" charset="0"/>
                </a:rPr>
                <a:t>prevLogIndex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	index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of log entry immediately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preceding new ones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  <a:p>
              <a:pPr marL="798513" indent="-798513" algn="l">
                <a:tabLst>
                  <a:tab pos="798513" algn="l"/>
                </a:tabLst>
              </a:pPr>
              <a:r>
                <a:rPr lang="en-US" sz="800" b="1" dirty="0" err="1" smtClean="0">
                  <a:latin typeface="Times New Roman" pitchFamily="18" charset="0"/>
                  <a:cs typeface="Times New Roman" pitchFamily="18" charset="0"/>
                </a:rPr>
                <a:t>prevLogTerm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	term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of </a:t>
              </a:r>
              <a:r>
                <a:rPr lang="en-US" sz="800" dirty="0" err="1" smtClean="0">
                  <a:latin typeface="Times New Roman" pitchFamily="18" charset="0"/>
                  <a:cs typeface="Times New Roman" pitchFamily="18" charset="0"/>
                </a:rPr>
                <a:t>prevLogIndex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 entry</a:t>
              </a:r>
            </a:p>
            <a:p>
              <a:pPr marL="798513" indent="-798513" algn="l">
                <a:tabLst>
                  <a:tab pos="798513" algn="l"/>
                </a:tabLst>
              </a:pPr>
              <a:r>
                <a:rPr lang="en-US" sz="800" b="1" dirty="0" smtClean="0">
                  <a:latin typeface="Times New Roman" pitchFamily="18" charset="0"/>
                  <a:cs typeface="Times New Roman" pitchFamily="18" charset="0"/>
                </a:rPr>
                <a:t>entries</a:t>
              </a:r>
              <a:r>
                <a:rPr lang="en-US" sz="800" b="1" dirty="0">
                  <a:latin typeface="Times New Roman" pitchFamily="18" charset="0"/>
                  <a:cs typeface="Times New Roman" pitchFamily="18" charset="0"/>
                </a:rPr>
                <a:t>[]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	log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entries to store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empty for heartbeat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</a:p>
            <a:p>
              <a:pPr marL="798513" indent="-798513" algn="l">
                <a:tabLst>
                  <a:tab pos="798513" algn="l"/>
                </a:tabLst>
              </a:pPr>
              <a:r>
                <a:rPr lang="en-US" sz="800" b="1" dirty="0" err="1" smtClean="0">
                  <a:latin typeface="Times New Roman" pitchFamily="18" charset="0"/>
                  <a:cs typeface="Times New Roman" pitchFamily="18" charset="0"/>
                </a:rPr>
                <a:t>commitIndex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	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last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entry known to be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committed</a:t>
              </a:r>
            </a:p>
            <a:p>
              <a:pPr marL="798513" indent="-798513" algn="l">
                <a:spcBef>
                  <a:spcPts val="600"/>
                </a:spcBef>
                <a:tabLst>
                  <a:tab pos="798513" algn="l"/>
                </a:tabLst>
              </a:pPr>
              <a:r>
                <a:rPr lang="en-US" sz="800" b="1" dirty="0" smtClean="0">
                  <a:solidFill>
                    <a:schemeClr val="accent4"/>
                  </a:solidFill>
                  <a:latin typeface="+mn-lt"/>
                  <a:cs typeface="Times New Roman" pitchFamily="18" charset="0"/>
                </a:rPr>
                <a:t>Results:</a:t>
              </a:r>
            </a:p>
            <a:p>
              <a:pPr marL="798513" indent="-798513" algn="l">
                <a:tabLst>
                  <a:tab pos="798513" algn="l"/>
                </a:tabLst>
              </a:pPr>
              <a:r>
                <a:rPr lang="en-US" sz="800" b="1" dirty="0" smtClean="0">
                  <a:latin typeface="Times New Roman" pitchFamily="18" charset="0"/>
                  <a:cs typeface="Times New Roman" pitchFamily="18" charset="0"/>
                </a:rPr>
                <a:t>term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	</a:t>
              </a:r>
              <a:r>
                <a:rPr lang="en-US" sz="800" dirty="0" err="1" smtClean="0">
                  <a:latin typeface="Times New Roman" pitchFamily="18" charset="0"/>
                  <a:cs typeface="Times New Roman" pitchFamily="18" charset="0"/>
                </a:rPr>
                <a:t>currentTerm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, for leader to update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itself</a:t>
              </a:r>
            </a:p>
            <a:p>
              <a:pPr marL="798513" indent="-798513" algn="l">
                <a:tabLst>
                  <a:tab pos="798513" algn="l"/>
                </a:tabLst>
              </a:pPr>
              <a:r>
                <a:rPr lang="en-US" sz="800" b="1" dirty="0" smtClean="0">
                  <a:latin typeface="Times New Roman" pitchFamily="18" charset="0"/>
                  <a:cs typeface="Times New Roman" pitchFamily="18" charset="0"/>
                </a:rPr>
                <a:t>success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	true if follower contained entry matching </a:t>
              </a:r>
              <a:r>
                <a:rPr lang="en-US" sz="800" dirty="0" err="1" smtClean="0">
                  <a:latin typeface="Times New Roman" pitchFamily="18" charset="0"/>
                  <a:cs typeface="Times New Roman" pitchFamily="18" charset="0"/>
                </a:rPr>
                <a:t>prevLogIndex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 and </a:t>
              </a:r>
              <a:r>
                <a:rPr lang="en-US" sz="800" dirty="0" err="1" smtClean="0">
                  <a:latin typeface="Times New Roman" pitchFamily="18" charset="0"/>
                  <a:cs typeface="Times New Roman" pitchFamily="18" charset="0"/>
                </a:rPr>
                <a:t>prevLogTerm</a:t>
              </a:r>
              <a:endParaRPr lang="en-US" sz="800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798513" indent="-798513" algn="l">
                <a:spcBef>
                  <a:spcPts val="600"/>
                </a:spcBef>
                <a:tabLst>
                  <a:tab pos="798513" algn="l"/>
                </a:tabLst>
              </a:pPr>
              <a:r>
                <a:rPr lang="en-US" sz="800" b="1" dirty="0" smtClean="0">
                  <a:solidFill>
                    <a:schemeClr val="accent4"/>
                  </a:solidFill>
                  <a:latin typeface="+mn-lt"/>
                  <a:cs typeface="Times New Roman" pitchFamily="18" charset="0"/>
                </a:rPr>
                <a:t>Implementation:</a:t>
              </a:r>
            </a:p>
            <a:p>
              <a:pPr marL="169863" indent="-169863" algn="l">
                <a:buFont typeface="+mj-lt"/>
                <a:buAutoNum type="arabicPeriod"/>
                <a:tabLst>
                  <a:tab pos="169863" algn="l"/>
                </a:tabLst>
              </a:pP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Return if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term &lt; </a:t>
              </a:r>
              <a:r>
                <a:rPr lang="en-US" sz="800" dirty="0" err="1" smtClean="0">
                  <a:latin typeface="Times New Roman" pitchFamily="18" charset="0"/>
                  <a:cs typeface="Times New Roman" pitchFamily="18" charset="0"/>
                </a:rPr>
                <a:t>currentTerm</a:t>
              </a:r>
              <a:endParaRPr lang="en-US" sz="800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169863" indent="-169863" algn="l">
                <a:buFont typeface="+mj-lt"/>
                <a:buAutoNum type="arabicPeriod"/>
                <a:tabLst>
                  <a:tab pos="169863" algn="l"/>
                </a:tabLst>
              </a:pP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f term &gt; </a:t>
              </a:r>
              <a:r>
                <a:rPr lang="en-US" sz="800" dirty="0" err="1" smtClean="0">
                  <a:latin typeface="Times New Roman" pitchFamily="18" charset="0"/>
                  <a:cs typeface="Times New Roman" pitchFamily="18" charset="0"/>
                </a:rPr>
                <a:t>currentTerm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800" dirty="0" err="1" smtClean="0">
                  <a:latin typeface="Times New Roman" pitchFamily="18" charset="0"/>
                  <a:cs typeface="Times New Roman" pitchFamily="18" charset="0"/>
                </a:rPr>
                <a:t>currentTerm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 ← term</a:t>
              </a:r>
            </a:p>
            <a:p>
              <a:pPr marL="169863" indent="-169863" algn="l">
                <a:buFont typeface="+mj-lt"/>
                <a:buAutoNum type="arabicPeriod"/>
                <a:tabLst>
                  <a:tab pos="169863" algn="l"/>
                </a:tabLst>
              </a:pP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If candidate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or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leader,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step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down</a:t>
              </a:r>
            </a:p>
            <a:p>
              <a:pPr marL="169863" indent="-169863" algn="l">
                <a:buFont typeface="+mj-lt"/>
                <a:buAutoNum type="arabicPeriod"/>
                <a:tabLst>
                  <a:tab pos="169863" algn="l"/>
                </a:tabLst>
              </a:pP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Reset election timeout</a:t>
              </a:r>
            </a:p>
            <a:p>
              <a:pPr marL="169863" indent="-169863" algn="l">
                <a:buFont typeface="+mj-lt"/>
                <a:buAutoNum type="arabicPeriod"/>
                <a:tabLst>
                  <a:tab pos="169863" algn="l"/>
                </a:tabLst>
              </a:pP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Return failure if log doesn’t contain an entry at </a:t>
              </a:r>
              <a:r>
                <a:rPr lang="en-US" sz="800" dirty="0" err="1" smtClean="0">
                  <a:latin typeface="Times New Roman" pitchFamily="18" charset="0"/>
                  <a:cs typeface="Times New Roman" pitchFamily="18" charset="0"/>
                </a:rPr>
                <a:t>prevLogIndex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 whose term matches </a:t>
              </a:r>
              <a:r>
                <a:rPr lang="en-US" sz="800" dirty="0" err="1" smtClean="0">
                  <a:latin typeface="Times New Roman" pitchFamily="18" charset="0"/>
                  <a:cs typeface="Times New Roman" pitchFamily="18" charset="0"/>
                </a:rPr>
                <a:t>prevLogTerm</a:t>
              </a:r>
              <a:endParaRPr lang="en-US" sz="800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169863" indent="-169863" algn="l">
                <a:buFont typeface="+mj-lt"/>
                <a:buAutoNum type="arabicPeriod"/>
                <a:tabLst>
                  <a:tab pos="169863" algn="l"/>
                </a:tabLst>
              </a:pP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If existing entries conflict with new entries, delete all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existing entries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starting with first conflicting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entry</a:t>
              </a:r>
            </a:p>
            <a:p>
              <a:pPr marL="169863" indent="-169863" algn="l">
                <a:buFont typeface="+mj-lt"/>
                <a:buAutoNum type="arabicPeriod"/>
                <a:tabLst>
                  <a:tab pos="169863" algn="l"/>
                </a:tabLst>
              </a:pP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Append any new entries not already in the log</a:t>
              </a:r>
            </a:p>
            <a:p>
              <a:pPr marL="169863" indent="-169863" algn="l">
                <a:buFont typeface="+mj-lt"/>
                <a:buAutoNum type="arabicPeriod"/>
                <a:tabLst>
                  <a:tab pos="169863" algn="l"/>
                </a:tabLst>
              </a:pP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Advance state 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machine </a:t>
              </a:r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with newly committed entries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581400" y="2819400"/>
              <a:ext cx="2743200" cy="151108"/>
            </a:xfrm>
            <a:prstGeom prst="rect">
              <a:avLst/>
            </a:prstGeom>
            <a:solidFill>
              <a:schemeClr val="tx2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b="1" dirty="0" err="1" smtClean="0">
                  <a:solidFill>
                    <a:schemeClr val="bg1"/>
                  </a:solidFill>
                </a:rPr>
                <a:t>AppendEntries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RPC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725572" y="30996"/>
            <a:ext cx="3605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Raft Protocol Summary</a:t>
            </a:r>
            <a:endParaRPr lang="en-US" sz="2400" b="1" dirty="0"/>
          </a:p>
        </p:txBody>
      </p:sp>
      <p:grpSp>
        <p:nvGrpSpPr>
          <p:cNvPr id="13" name="Group 12"/>
          <p:cNvGrpSpPr/>
          <p:nvPr/>
        </p:nvGrpSpPr>
        <p:grpSpPr>
          <a:xfrm>
            <a:off x="1676400" y="2858199"/>
            <a:ext cx="2743200" cy="2090100"/>
            <a:chOff x="457200" y="3048000"/>
            <a:chExt cx="2743200" cy="2090100"/>
          </a:xfrm>
        </p:grpSpPr>
        <p:sp>
          <p:nvSpPr>
            <p:cNvPr id="14" name="TextBox 13"/>
            <p:cNvSpPr txBox="1"/>
            <p:nvPr/>
          </p:nvSpPr>
          <p:spPr>
            <a:xfrm>
              <a:off x="457200" y="3199108"/>
              <a:ext cx="2743200" cy="193899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117475" indent="-117475" algn="l">
                <a:buFont typeface="Arial" pitchFamily="34" charset="0"/>
                <a:buChar char="•"/>
                <a:defRPr sz="800">
                  <a:latin typeface="Times New Roman" pitchFamily="18" charset="0"/>
                  <a:cs typeface="Times New Roman" pitchFamily="18" charset="0"/>
                </a:defRPr>
              </a:lvl1pPr>
              <a:lvl2pPr marL="227013" lvl="1" indent="-109538" algn="l">
                <a:buFont typeface="Arial" pitchFamily="34" charset="0"/>
                <a:buChar char="•"/>
                <a:defRPr sz="800">
                  <a:latin typeface="Times New Roman" pitchFamily="18" charset="0"/>
                  <a:cs typeface="Times New Roman" pitchFamily="18" charset="0"/>
                </a:defRPr>
              </a:lvl2pPr>
            </a:lstStyle>
            <a:p>
              <a:r>
                <a:rPr lang="en-US" dirty="0" smtClean="0"/>
                <a:t>Initialize </a:t>
              </a:r>
              <a:r>
                <a:rPr lang="en-US" dirty="0" err="1" smtClean="0"/>
                <a:t>nextIndex</a:t>
              </a:r>
              <a:r>
                <a:rPr lang="en-US" dirty="0" smtClean="0"/>
                <a:t> </a:t>
              </a:r>
              <a:r>
                <a:rPr lang="en-US" dirty="0"/>
                <a:t>for each </a:t>
              </a:r>
              <a:r>
                <a:rPr lang="en-US" dirty="0" smtClean="0"/>
                <a:t>to last </a:t>
              </a:r>
              <a:r>
                <a:rPr lang="en-US" dirty="0"/>
                <a:t>log </a:t>
              </a:r>
              <a:r>
                <a:rPr lang="en-US" dirty="0" smtClean="0"/>
                <a:t>index + 1</a:t>
              </a:r>
              <a:endParaRPr lang="en-US" dirty="0"/>
            </a:p>
            <a:p>
              <a:r>
                <a:rPr lang="en-US" dirty="0"/>
                <a:t>Send initial empty </a:t>
              </a:r>
              <a:r>
                <a:rPr lang="en-US" dirty="0" err="1"/>
                <a:t>AppendEntries</a:t>
              </a:r>
              <a:r>
                <a:rPr lang="en-US" dirty="0"/>
                <a:t> RPCs (heartbeat) to each follower; repeat during </a:t>
              </a:r>
              <a:r>
                <a:rPr lang="en-US" dirty="0" smtClean="0"/>
                <a:t>idle periods to prevent election timeouts</a:t>
              </a:r>
              <a:endParaRPr lang="en-US" dirty="0"/>
            </a:p>
            <a:p>
              <a:r>
                <a:rPr lang="en-US" dirty="0"/>
                <a:t>Accept commands from clients, append new entries to local </a:t>
              </a:r>
              <a:r>
                <a:rPr lang="en-US" dirty="0" smtClean="0"/>
                <a:t>log</a:t>
              </a:r>
              <a:endParaRPr lang="en-US" dirty="0">
                <a:solidFill>
                  <a:srgbClr val="FF0000"/>
                </a:solidFill>
              </a:endParaRPr>
            </a:p>
            <a:p>
              <a:r>
                <a:rPr lang="en-US" dirty="0"/>
                <a:t>Whenever last log index </a:t>
              </a:r>
              <a:r>
                <a:rPr lang="en-US" dirty="0" smtClean="0"/>
                <a:t>≥ </a:t>
              </a:r>
              <a:r>
                <a:rPr lang="en-US" dirty="0" err="1"/>
                <a:t>nextIndex</a:t>
              </a:r>
              <a:r>
                <a:rPr lang="en-US" dirty="0"/>
                <a:t> for a follower, send </a:t>
              </a:r>
              <a:r>
                <a:rPr lang="en-US" dirty="0" err="1"/>
                <a:t>AppendEntries</a:t>
              </a:r>
              <a:r>
                <a:rPr lang="en-US" dirty="0"/>
                <a:t> RPC </a:t>
              </a:r>
              <a:r>
                <a:rPr lang="en-US" dirty="0" smtClean="0"/>
                <a:t>with </a:t>
              </a:r>
              <a:r>
                <a:rPr lang="en-US" dirty="0"/>
                <a:t>log entries starting at </a:t>
              </a:r>
              <a:r>
                <a:rPr lang="en-US" dirty="0" err="1"/>
                <a:t>nextIndex</a:t>
              </a:r>
              <a:r>
                <a:rPr lang="en-US" dirty="0"/>
                <a:t>, update </a:t>
              </a:r>
              <a:r>
                <a:rPr lang="en-US" dirty="0" err="1"/>
                <a:t>nextIndex</a:t>
              </a:r>
              <a:r>
                <a:rPr lang="en-US" dirty="0"/>
                <a:t> if </a:t>
              </a:r>
              <a:r>
                <a:rPr lang="en-US" dirty="0" smtClean="0"/>
                <a:t>successful</a:t>
              </a:r>
              <a:endParaRPr lang="en-US" dirty="0"/>
            </a:p>
            <a:p>
              <a:r>
                <a:rPr lang="en-US" dirty="0"/>
                <a:t>If </a:t>
              </a:r>
              <a:r>
                <a:rPr lang="en-US" dirty="0" err="1"/>
                <a:t>AppendEntries</a:t>
              </a:r>
              <a:r>
                <a:rPr lang="en-US" dirty="0"/>
                <a:t> fails because of log inconsistency, </a:t>
              </a:r>
              <a:r>
                <a:rPr lang="en-US" dirty="0" smtClean="0"/>
                <a:t>decrement </a:t>
              </a:r>
              <a:r>
                <a:rPr lang="en-US" dirty="0" err="1" smtClean="0"/>
                <a:t>nextIndex</a:t>
              </a:r>
              <a:r>
                <a:rPr lang="en-US" dirty="0" smtClean="0"/>
                <a:t> and retry</a:t>
              </a:r>
            </a:p>
            <a:p>
              <a:r>
                <a:rPr lang="en-US" dirty="0"/>
                <a:t>Mark log entries committed if stored on a majority of servers and at least one entry from current term is stored on a majority of </a:t>
              </a:r>
              <a:r>
                <a:rPr lang="en-US" dirty="0" smtClean="0"/>
                <a:t>servers</a:t>
              </a:r>
              <a:endParaRPr lang="en-US" dirty="0"/>
            </a:p>
            <a:p>
              <a:r>
                <a:rPr lang="en-US" dirty="0"/>
                <a:t>Step down if </a:t>
              </a:r>
              <a:r>
                <a:rPr lang="en-US" dirty="0" err="1" smtClean="0"/>
                <a:t>currentTerm</a:t>
              </a:r>
              <a:r>
                <a:rPr lang="en-US" dirty="0" smtClean="0"/>
                <a:t> changes</a:t>
              </a:r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57200" y="3048000"/>
              <a:ext cx="2743200" cy="151108"/>
            </a:xfrm>
            <a:prstGeom prst="rect">
              <a:avLst/>
            </a:prstGeom>
            <a:solidFill>
              <a:schemeClr val="tx2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b="1" dirty="0" smtClean="0">
                  <a:solidFill>
                    <a:schemeClr val="bg1"/>
                  </a:solidFill>
                </a:rPr>
                <a:t>Leaders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3358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Servers start up as followers</a:t>
            </a:r>
          </a:p>
          <a:p>
            <a:r>
              <a:rPr lang="en-US" dirty="0" smtClean="0"/>
              <a:t>Followers expect to receive RPCs from leaders or candidates</a:t>
            </a:r>
          </a:p>
          <a:p>
            <a:r>
              <a:rPr lang="en-US" dirty="0" smtClean="0"/>
              <a:t>Leaders must send </a:t>
            </a:r>
            <a:r>
              <a:rPr lang="en-US" dirty="0" smtClean="0">
                <a:solidFill>
                  <a:schemeClr val="accent4"/>
                </a:solidFill>
              </a:rPr>
              <a:t>heartbeats</a:t>
            </a:r>
            <a:r>
              <a:rPr lang="en-US" dirty="0" smtClean="0"/>
              <a:t> (empty </a:t>
            </a:r>
            <a:r>
              <a:rPr lang="en-US" dirty="0" err="1" smtClean="0"/>
              <a:t>AppendEntries</a:t>
            </a:r>
            <a:r>
              <a:rPr lang="en-US" dirty="0" smtClean="0"/>
              <a:t> RPCs) to maintain authority</a:t>
            </a:r>
          </a:p>
          <a:p>
            <a:r>
              <a:rPr lang="en-US" dirty="0" smtClean="0"/>
              <a:t>If </a:t>
            </a:r>
            <a:r>
              <a:rPr lang="en-US" dirty="0" err="1" smtClean="0">
                <a:solidFill>
                  <a:schemeClr val="accent4"/>
                </a:solidFill>
              </a:rPr>
              <a:t>electionTimeout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dirty="0" smtClean="0"/>
              <a:t>elapses with no RPCs:</a:t>
            </a:r>
          </a:p>
          <a:p>
            <a:pPr lvl="1"/>
            <a:r>
              <a:rPr lang="en-US" dirty="0" smtClean="0"/>
              <a:t>Follower assumes leader has crashed</a:t>
            </a:r>
          </a:p>
          <a:p>
            <a:pPr lvl="1"/>
            <a:r>
              <a:rPr lang="en-US" dirty="0" smtClean="0"/>
              <a:t>Follower starts new election</a:t>
            </a:r>
          </a:p>
          <a:p>
            <a:pPr lvl="1"/>
            <a:r>
              <a:rPr lang="en-US" dirty="0" smtClean="0"/>
              <a:t>Timeouts typically 100-500ms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4FA54A8-AC05-4E51-97BF-0AE6FFDEEBE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Heartbeats and Timeouts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113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Increment current term</a:t>
            </a:r>
          </a:p>
          <a:p>
            <a:r>
              <a:rPr lang="en-US" dirty="0" smtClean="0"/>
              <a:t>Change to Candidate state</a:t>
            </a:r>
          </a:p>
          <a:p>
            <a:r>
              <a:rPr lang="en-US" dirty="0" smtClean="0"/>
              <a:t>Vote for self</a:t>
            </a:r>
          </a:p>
          <a:p>
            <a:r>
              <a:rPr lang="en-US" dirty="0" smtClean="0"/>
              <a:t>Send </a:t>
            </a:r>
            <a:r>
              <a:rPr lang="en-US" dirty="0" err="1" smtClean="0"/>
              <a:t>RequestVote</a:t>
            </a:r>
            <a:r>
              <a:rPr lang="en-US" dirty="0" smtClean="0"/>
              <a:t> RPCs to all other servers, retry until either: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Receive votes from majority of servers:</a:t>
            </a:r>
          </a:p>
          <a:p>
            <a:pPr marL="1314450" lvl="2" indent="-457200"/>
            <a:r>
              <a:rPr lang="en-US" dirty="0" smtClean="0"/>
              <a:t>Become leader</a:t>
            </a:r>
          </a:p>
          <a:p>
            <a:pPr marL="1314450" lvl="2" indent="-457200"/>
            <a:r>
              <a:rPr lang="en-US" dirty="0" smtClean="0"/>
              <a:t>Send </a:t>
            </a:r>
            <a:r>
              <a:rPr lang="en-US" dirty="0" err="1" smtClean="0"/>
              <a:t>AppendEntries</a:t>
            </a:r>
            <a:r>
              <a:rPr lang="en-US" dirty="0" smtClean="0"/>
              <a:t> heartbeats to all other servers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Receive RPC from valid leader:</a:t>
            </a:r>
          </a:p>
          <a:p>
            <a:pPr marL="1314450" lvl="2" indent="-457200"/>
            <a:r>
              <a:rPr lang="en-US" dirty="0" smtClean="0"/>
              <a:t>Return to follower state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No-one wins election (election timeout elapses):</a:t>
            </a:r>
          </a:p>
          <a:p>
            <a:pPr marL="1314450" lvl="2" indent="-457200"/>
            <a:r>
              <a:rPr lang="en-US" dirty="0" smtClean="0"/>
              <a:t>Increment term, start new election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3,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 Basics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5656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JO Colors">
      <a:dk1>
        <a:srgbClr val="000000"/>
      </a:dk1>
      <a:lt1>
        <a:srgbClr val="FFFFFF"/>
      </a:lt1>
      <a:dk2>
        <a:srgbClr val="1F4899"/>
      </a:dk2>
      <a:lt2>
        <a:srgbClr val="7F7F7F"/>
      </a:lt2>
      <a:accent1>
        <a:srgbClr val="0B590B"/>
      </a:accent1>
      <a:accent2>
        <a:srgbClr val="E1FFE1"/>
      </a:accent2>
      <a:accent3>
        <a:srgbClr val="DEE7F8"/>
      </a:accent3>
      <a:accent4>
        <a:srgbClr val="A5001E"/>
      </a:accent4>
      <a:accent5>
        <a:srgbClr val="FFFFB9"/>
      </a:accent5>
      <a:accent6>
        <a:srgbClr val="844F1A"/>
      </a:accent6>
      <a:hlink>
        <a:srgbClr val="005239"/>
      </a:hlink>
      <a:folHlink>
        <a:srgbClr val="A5001E"/>
      </a:folHlink>
    </a:clrScheme>
    <a:fontScheme name="Default Design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19050" cap="rnd"/>
        <a:effectLst/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A5001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5239"/>
        </a:hlink>
        <a:folHlink>
          <a:srgbClr val="A5001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EA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7F3FF"/>
        </a:accent5>
        <a:accent6>
          <a:srgbClr val="2D2D8A"/>
        </a:accent6>
        <a:hlink>
          <a:srgbClr val="005239"/>
        </a:hlink>
        <a:folHlink>
          <a:srgbClr val="A5001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EAFF"/>
        </a:accent1>
        <a:accent2>
          <a:srgbClr val="0050A0"/>
        </a:accent2>
        <a:accent3>
          <a:srgbClr val="FFFFFF"/>
        </a:accent3>
        <a:accent4>
          <a:srgbClr val="000000"/>
        </a:accent4>
        <a:accent5>
          <a:srgbClr val="E7F3FF"/>
        </a:accent5>
        <a:accent6>
          <a:srgbClr val="004891"/>
        </a:accent6>
        <a:hlink>
          <a:srgbClr val="005239"/>
        </a:hlink>
        <a:folHlink>
          <a:srgbClr val="A5001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13687</TotalTime>
  <Words>2591</Words>
  <Application>Microsoft Office PowerPoint</Application>
  <PresentationFormat>On-screen Show (4:3)</PresentationFormat>
  <Paragraphs>883</Paragraphs>
  <Slides>31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Default Design</vt:lpstr>
      <vt:lpstr>Raft: A Consensus Algorithm for Replicated Logs</vt:lpstr>
      <vt:lpstr>Goal: Replicated Log</vt:lpstr>
      <vt:lpstr>Approaches to Consensus</vt:lpstr>
      <vt:lpstr>Raft Overview</vt:lpstr>
      <vt:lpstr>Server States</vt:lpstr>
      <vt:lpstr>Terms</vt:lpstr>
      <vt:lpstr>PowerPoint Presentation</vt:lpstr>
      <vt:lpstr>Heartbeats and Timeouts</vt:lpstr>
      <vt:lpstr>Election Basics</vt:lpstr>
      <vt:lpstr>Elections, cont’d</vt:lpstr>
      <vt:lpstr>Log Structure</vt:lpstr>
      <vt:lpstr>Normal Operation</vt:lpstr>
      <vt:lpstr>Log Consistency</vt:lpstr>
      <vt:lpstr>AppendEntries Consistency Check</vt:lpstr>
      <vt:lpstr>Leader Changes</vt:lpstr>
      <vt:lpstr>Safety Requirement</vt:lpstr>
      <vt:lpstr>Picking the Best Leader</vt:lpstr>
      <vt:lpstr>Committing Entry from Current Term</vt:lpstr>
      <vt:lpstr>Committing Entry from Earlier Term</vt:lpstr>
      <vt:lpstr>New Commitment Rules</vt:lpstr>
      <vt:lpstr>Log Inconsistencies</vt:lpstr>
      <vt:lpstr>Repairing Follower Logs</vt:lpstr>
      <vt:lpstr>Repairing Logs, cont’d</vt:lpstr>
      <vt:lpstr>Neutralizing Old Leaders</vt:lpstr>
      <vt:lpstr>Client Protocol</vt:lpstr>
      <vt:lpstr>Client Protocol, cont’d</vt:lpstr>
      <vt:lpstr>Configuration Changes</vt:lpstr>
      <vt:lpstr>Configuration Changes, cont’d</vt:lpstr>
      <vt:lpstr>Joint Consensus</vt:lpstr>
      <vt:lpstr>Joint Consensus, cont’d</vt:lpstr>
      <vt:lpstr>Raft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Ousterhout</dc:creator>
  <cp:lastModifiedBy>John Ousterhout</cp:lastModifiedBy>
  <cp:revision>587</cp:revision>
  <cp:lastPrinted>2013-03-04T16:49:10Z</cp:lastPrinted>
  <dcterms:created xsi:type="dcterms:W3CDTF">2008-10-19T02:20:00Z</dcterms:created>
  <dcterms:modified xsi:type="dcterms:W3CDTF">2013-03-05T23:21:14Z</dcterms:modified>
</cp:coreProperties>
</file>